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82" r:id="rId4"/>
    <p:sldId id="273" r:id="rId5"/>
    <p:sldId id="275" r:id="rId6"/>
    <p:sldId id="283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chd6-KonovalovVV\Desktop\&#1058;&#1045;&#1051;&#1045;&#1060;&#1054;&#1053;&#1067;\&#1058;&#1045;&#1051;&#1045;&#1060;&#1054;&#1053;&#1067;\&#1053;&#1055;&#1058;&#1054;,%20&#1042;&#105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layout>
        <c:manualLayout>
          <c:xMode val="edge"/>
          <c:yMode val="edge"/>
          <c:x val="0.28550928745696946"/>
          <c:y val="5.2083311973707358E-2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6.5679766973178885E-2"/>
          <c:y val="0.2058853322320652"/>
          <c:w val="0.9048976546034867"/>
          <c:h val="0.38204503689097896"/>
        </c:manualLayout>
      </c:layout>
      <c:barChart>
        <c:barDir val="col"/>
        <c:grouping val="clustered"/>
        <c:ser>
          <c:idx val="0"/>
          <c:order val="0"/>
          <c:tx>
            <c:strRef>
              <c:f>Лист1!$D$2</c:f>
              <c:strCache>
                <c:ptCount val="1"/>
                <c:pt idx="0">
                  <c:v>Количество неисправностей</c:v>
                </c:pt>
              </c:strCache>
            </c:strRef>
          </c:tx>
          <c:cat>
            <c:strRef>
              <c:f>Лист1!$C$3:$C$8</c:f>
              <c:strCache>
                <c:ptCount val="6"/>
                <c:pt idx="0">
                  <c:v>Ерунаково</c:v>
                </c:pt>
                <c:pt idx="1">
                  <c:v>Терентьевская</c:v>
                </c:pt>
                <c:pt idx="2">
                  <c:v>Бардино</c:v>
                </c:pt>
                <c:pt idx="3">
                  <c:v>Мыски</c:v>
                </c:pt>
                <c:pt idx="4">
                  <c:v>Междуреченск</c:v>
                </c:pt>
                <c:pt idx="5">
                  <c:v>Кейзак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567</c:v>
                </c:pt>
                <c:pt idx="1">
                  <c:v>208</c:v>
                </c:pt>
                <c:pt idx="2">
                  <c:v>132</c:v>
                </c:pt>
                <c:pt idx="3">
                  <c:v>131</c:v>
                </c:pt>
                <c:pt idx="4">
                  <c:v>118</c:v>
                </c:pt>
                <c:pt idx="5">
                  <c:v>109</c:v>
                </c:pt>
              </c:numCache>
            </c:numRef>
          </c:val>
        </c:ser>
        <c:dLbls>
          <c:showVal val="1"/>
        </c:dLbls>
        <c:overlap val="-25"/>
        <c:axId val="107714432"/>
        <c:axId val="107750912"/>
      </c:barChart>
      <c:catAx>
        <c:axId val="1077144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750912"/>
        <c:crosses val="autoZero"/>
        <c:auto val="1"/>
        <c:lblAlgn val="ctr"/>
        <c:lblOffset val="100"/>
      </c:catAx>
      <c:valAx>
        <c:axId val="107750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77144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2DE1-1107-448D-9387-5F723D3AF794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8E04B-0B0E-48D9-BF86-5509361DB6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8E04B-0B0E-48D9-BF86-5509361DB6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9" y="3357033"/>
            <a:ext cx="5513387" cy="75353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0" hangingPunct="0">
              <a:defRPr/>
            </a:pPr>
            <a:r>
              <a:rPr lang="ru-RU" sz="2200">
                <a:solidFill>
                  <a:srgbClr val="FFFFFF"/>
                </a:solidFill>
                <a:latin typeface="Verdana" pitchFamily="34" charset="0"/>
              </a:rPr>
              <a:t>Образец заголовка</a:t>
            </a:r>
            <a:endParaRPr lang="en-US" sz="22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2" y="6028267"/>
            <a:ext cx="4193157" cy="508528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1" y="3501009"/>
            <a:ext cx="5514509" cy="752539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2" y="4583177"/>
            <a:ext cx="5514509" cy="11316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3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4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4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9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3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2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FE63-B49A-45DF-A73C-B51A26444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0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3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4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4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9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3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930401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7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930399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1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6496052"/>
            <a:ext cx="349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FE63-B49A-45DF-A73C-B51A26444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64960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 descr="image001"/>
          <p:cNvPicPr>
            <a:picLocks noChangeAspect="1" noChangeArrowheads="1"/>
          </p:cNvPicPr>
          <p:nvPr/>
        </p:nvPicPr>
        <p:blipFill>
          <a:blip r:embed="rId3" cstate="print"/>
          <a:srcRect b="8303"/>
          <a:stretch>
            <a:fillRect/>
          </a:stretch>
        </p:blipFill>
        <p:spPr bwMode="auto">
          <a:xfrm>
            <a:off x="-1" y="0"/>
            <a:ext cx="9144001" cy="456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E:\2017\Февраль\ПРЕЗЕНТАЦИИ ШАБЛОНЫ для Ц\ppt\слайд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95536" y="6353979"/>
            <a:ext cx="3310259" cy="294722"/>
          </a:xfrm>
        </p:spPr>
        <p:txBody>
          <a:bodyPr>
            <a:normAutofit/>
          </a:bodyPr>
          <a:lstStyle/>
          <a:p>
            <a:pPr eaLnBrk="1" hangingPunct="1"/>
            <a:r>
              <a:rPr kumimoji="0" lang="ru-RU" dirty="0">
                <a:latin typeface="Verdana" panose="020B0604030504040204" pitchFamily="34" charset="0"/>
                <a:ea typeface="Verdana" panose="020B0604030504040204" pitchFamily="34" charset="0"/>
              </a:rPr>
              <a:t>Западно-Сибирская железная дорога</a:t>
            </a:r>
            <a:endParaRPr kumimoji="0"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42" name="Заголовок 2"/>
          <p:cNvSpPr>
            <a:spLocks noGrp="1"/>
          </p:cNvSpPr>
          <p:nvPr>
            <p:ph type="ctrTitle"/>
          </p:nvPr>
        </p:nvSpPr>
        <p:spPr>
          <a:xfrm>
            <a:off x="1322640" y="3489007"/>
            <a:ext cx="4617512" cy="751416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Иллюстрированное приложение </a:t>
            </a:r>
            <a:b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материалам комплексного обоснования</a:t>
            </a: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85F10472-DC11-49CA-817B-C579F564FBBD}"/>
              </a:ext>
            </a:extLst>
          </p:cNvPr>
          <p:cNvSpPr txBox="1">
            <a:spLocks/>
          </p:cNvSpPr>
          <p:nvPr/>
        </p:nvSpPr>
        <p:spPr>
          <a:xfrm>
            <a:off x="251520" y="4917892"/>
            <a:ext cx="8640960" cy="959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 sz="4400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Изменение технологии работы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ПТО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опробовании автотормозов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вагонов грузовых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поездов на станции после смены локомотива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485B24-8F33-48CB-AA70-DBDC2E5AB967}"/>
              </a:ext>
            </a:extLst>
          </p:cNvPr>
          <p:cNvSpPr txBox="1"/>
          <p:nvPr/>
        </p:nvSpPr>
        <p:spPr>
          <a:xfrm>
            <a:off x="323528" y="116632"/>
            <a:ext cx="8510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Сравнение предлагаемой технологии опробования тормозов состава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грузового поезда при смене локомотива и технологии полного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опробования тормозов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696F9832-BDA9-4A81-8985-3122BAFF7766}"/>
              </a:ext>
            </a:extLst>
          </p:cNvPr>
          <p:cNvSpPr txBox="1">
            <a:spLocks/>
          </p:cNvSpPr>
          <p:nvPr/>
        </p:nvSpPr>
        <p:spPr>
          <a:xfrm>
            <a:off x="179512" y="6536987"/>
            <a:ext cx="6098584" cy="34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|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Иллюстрированное приложение к материалам комплексного обоснования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81000" y="2400300"/>
          <a:ext cx="8404860" cy="624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43940"/>
                <a:gridCol w="906780"/>
                <a:gridCol w="1569720"/>
                <a:gridCol w="1897380"/>
                <a:gridCol w="1158240"/>
                <a:gridCol w="1828800"/>
              </a:tblGrid>
              <a:tr h="541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Проверка целостности тормозной магистрали</a:t>
                      </a:r>
                      <a:endParaRPr lang="ru-RU" sz="700" dirty="0" smtClean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Замер давления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в магистрали хвостового вагона</a:t>
                      </a:r>
                      <a:endParaRPr lang="ru-RU" sz="7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latin typeface="Verdana" pitchFamily="34" charset="0"/>
                        </a:rPr>
                        <a:t>Замер плотности тормозной сети поезда </a:t>
                      </a:r>
                    </a:p>
                    <a:p>
                      <a:pPr algn="ctr"/>
                      <a:r>
                        <a:rPr lang="ru-RU" sz="700" b="1" dirty="0" smtClean="0">
                          <a:latin typeface="Verdana" pitchFamily="34" charset="0"/>
                        </a:rPr>
                        <a:t>(во </a:t>
                      </a:r>
                      <a:r>
                        <a:rPr lang="en-US" sz="700" b="1" dirty="0" smtClean="0">
                          <a:latin typeface="Verdana" pitchFamily="34" charset="0"/>
                        </a:rPr>
                        <a:t>II</a:t>
                      </a:r>
                      <a:r>
                        <a:rPr lang="ru-RU" sz="700" b="1" dirty="0" smtClean="0">
                          <a:latin typeface="Verdana" pitchFamily="34" charset="0"/>
                        </a:rPr>
                        <a:t> и</a:t>
                      </a:r>
                      <a:r>
                        <a:rPr lang="en-US" sz="700" b="1" dirty="0" smtClean="0">
                          <a:latin typeface="Verdana" pitchFamily="34" charset="0"/>
                        </a:rPr>
                        <a:t> IV</a:t>
                      </a:r>
                      <a:r>
                        <a:rPr lang="ru-RU" sz="700" b="1" dirty="0" smtClean="0">
                          <a:latin typeface="Verdana" pitchFamily="34" charset="0"/>
                        </a:rPr>
                        <a:t> положениях ручки крана машиниста)</a:t>
                      </a:r>
                      <a:endParaRPr lang="ru-RU" sz="7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Ступень торможения, </a:t>
                      </a:r>
                      <a:r>
                        <a:rPr lang="ru-RU" sz="700" b="1" dirty="0" smtClean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проход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по заторможенному составу. Осмотр каждого вагона поезда</a:t>
                      </a:r>
                      <a:endParaRPr lang="ru-RU" sz="7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Отпуск тормозов. </a:t>
                      </a:r>
                      <a:r>
                        <a:rPr lang="ru-RU" sz="700" b="1" dirty="0" smtClean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Проход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по </a:t>
                      </a:r>
                      <a:r>
                        <a:rPr lang="ru-RU" sz="700" b="1" dirty="0" smtClean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составу с отпущенными тормозами</a:t>
                      </a:r>
                      <a:endParaRPr lang="ru-RU" sz="7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Оформление справки </a:t>
                      </a:r>
                      <a:endParaRPr lang="ru-RU" sz="700" b="1" dirty="0" smtClean="0">
                        <a:latin typeface="Verdan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об обеспечении поезда тормозами и исправном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их действии формы ВУ-45</a:t>
                      </a:r>
                      <a:endParaRPr lang="ru-RU" sz="700" dirty="0">
                        <a:latin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>
            <a:off x="373380" y="3017520"/>
            <a:ext cx="0" cy="79248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778240" y="3017520"/>
            <a:ext cx="0" cy="76962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4330" y="3672840"/>
            <a:ext cx="8423910" cy="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5536" y="339852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35 минут (полное опробование тормозов)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350520" y="5516880"/>
            <a:ext cx="7620" cy="92202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763000" y="5501640"/>
            <a:ext cx="15240" cy="92202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65760" y="6324600"/>
            <a:ext cx="8404860" cy="2286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5536" y="60579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14 минут (сокращенное опробование тормозов)</a:t>
            </a:r>
          </a:p>
        </p:txBody>
      </p:sp>
      <p:pic>
        <p:nvPicPr>
          <p:cNvPr id="39" name="Picture 3" descr="C:\Documents and Settings\DovgalAV\Рабочий стол\поезд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59" y="1864554"/>
            <a:ext cx="3743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C:\Documents and Settings\DovgalAV\Рабочий стол\поезд.bmp"/>
          <p:cNvPicPr>
            <a:picLocks noChangeAspect="1" noChangeArrowheads="1"/>
          </p:cNvPicPr>
          <p:nvPr/>
        </p:nvPicPr>
        <p:blipFill>
          <a:blip r:embed="rId2" cstate="print"/>
          <a:srcRect l="28321" b="-4198"/>
          <a:stretch>
            <a:fillRect/>
          </a:stretch>
        </p:blipFill>
        <p:spPr bwMode="auto">
          <a:xfrm>
            <a:off x="4442460" y="1862431"/>
            <a:ext cx="2683168" cy="34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9" descr="C:\Documents and Settings\DovgalAV\Рабочий стол\ОРВ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5059" y="1828800"/>
            <a:ext cx="25148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358140" y="4953000"/>
          <a:ext cx="8404860" cy="731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42883"/>
                <a:gridCol w="907837"/>
                <a:gridCol w="1409700"/>
                <a:gridCol w="1584960"/>
                <a:gridCol w="1607820"/>
                <a:gridCol w="1851660"/>
              </a:tblGrid>
              <a:tr h="731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Проверка целостности тормозной магистрали</a:t>
                      </a:r>
                      <a:endParaRPr lang="ru-RU" sz="700" dirty="0" smtClean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Замер давления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в магистрали хвостового вагона</a:t>
                      </a:r>
                      <a:endParaRPr lang="ru-RU" sz="7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latin typeface="Verdana" pitchFamily="34" charset="0"/>
                        </a:rPr>
                        <a:t>Замер плотности тормозной сети поезда (во </a:t>
                      </a:r>
                      <a:r>
                        <a:rPr lang="en-US" sz="700" b="1" dirty="0" smtClean="0">
                          <a:latin typeface="Verdana" pitchFamily="34" charset="0"/>
                        </a:rPr>
                        <a:t>II</a:t>
                      </a:r>
                      <a:r>
                        <a:rPr lang="ru-RU" sz="700" b="1" dirty="0" smtClean="0">
                          <a:latin typeface="Verdana" pitchFamily="34" charset="0"/>
                        </a:rPr>
                        <a:t> и</a:t>
                      </a:r>
                      <a:r>
                        <a:rPr lang="en-US" sz="700" b="1" dirty="0" smtClean="0">
                          <a:latin typeface="Verdana" pitchFamily="34" charset="0"/>
                        </a:rPr>
                        <a:t> IV</a:t>
                      </a:r>
                      <a:r>
                        <a:rPr lang="ru-RU" sz="700" b="1" dirty="0" smtClean="0">
                          <a:latin typeface="Verdana" pitchFamily="34" charset="0"/>
                        </a:rPr>
                        <a:t> положениях ручки крана</a:t>
                      </a:r>
                      <a:r>
                        <a:rPr lang="ru-RU" sz="700" b="1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ru-RU" sz="700" b="1" dirty="0" smtClean="0">
                          <a:latin typeface="Verdana" pitchFamily="34" charset="0"/>
                        </a:rPr>
                        <a:t>машиниста)</a:t>
                      </a:r>
                      <a:endParaRPr lang="ru-RU" sz="700" dirty="0">
                        <a:latin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latin typeface="Verdana" pitchFamily="34" charset="0"/>
                        </a:rPr>
                        <a:t>Ступень торможения. </a:t>
                      </a:r>
                      <a:r>
                        <a:rPr lang="ru-RU" sz="700" b="1" dirty="0" smtClean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Проверка действия тормозов у двух  головных и двух хвостовых вагонов поезда</a:t>
                      </a:r>
                      <a:endParaRPr lang="ru-RU" sz="700" dirty="0">
                        <a:latin typeface="Verdana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smtClean="0">
                          <a:latin typeface="Verdana" pitchFamily="34" charset="0"/>
                        </a:rPr>
                        <a:t>Отпуск тормозов. </a:t>
                      </a:r>
                      <a:r>
                        <a:rPr lang="ru-RU" sz="700" b="1" dirty="0" smtClean="0">
                          <a:solidFill>
                            <a:srgbClr val="C00000"/>
                          </a:solidFill>
                          <a:latin typeface="Verdana" pitchFamily="34" charset="0"/>
                        </a:rPr>
                        <a:t>Проверка отпуска тормозов у двух головных и двух хвостовых вагонов поезда с замером времени отпуска</a:t>
                      </a:r>
                      <a:endParaRPr lang="ru-RU" sz="700" dirty="0">
                        <a:latin typeface="Verdana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Отметка в справке</a:t>
                      </a: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об обеспечении поезда тормозами </a:t>
                      </a:r>
                      <a:r>
                        <a:rPr lang="ru-RU" sz="700" b="1" dirty="0" smtClean="0">
                          <a:latin typeface="Verdana" pitchFamily="34" charset="0"/>
                        </a:rPr>
                        <a:t>и исправном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latin typeface="Verdana" pitchFamily="34" charset="0"/>
                        </a:rPr>
                        <a:t>их действии формы ВУ-45</a:t>
                      </a:r>
                      <a:r>
                        <a:rPr lang="ru-RU" sz="700" b="1" baseline="0" dirty="0" smtClean="0">
                          <a:latin typeface="Verdana" pitchFamily="34" charset="0"/>
                        </a:rPr>
                        <a:t> </a:t>
                      </a:r>
                      <a:endParaRPr lang="ru-RU" sz="7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3" name="Picture 3" descr="C:\Documents and Settings\DovgalAV\Рабочий стол\поезд.bmp"/>
          <p:cNvPicPr>
            <a:picLocks noChangeAspect="1" noChangeArrowheads="1"/>
          </p:cNvPicPr>
          <p:nvPr/>
        </p:nvPicPr>
        <p:blipFill>
          <a:blip r:embed="rId2" cstate="print"/>
          <a:srcRect l="28321" r="36056" b="-13341"/>
          <a:stretch>
            <a:fillRect/>
          </a:stretch>
        </p:blipFill>
        <p:spPr bwMode="auto">
          <a:xfrm>
            <a:off x="7101840" y="1862431"/>
            <a:ext cx="1333500" cy="3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9" descr="C:\Documents and Settings\DovgalAV\Рабочий стол\ОРВ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219" y="1912620"/>
            <a:ext cx="25148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Documents and Settings\DovgalAV\Рабочий стол\поезд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19" y="4371534"/>
            <a:ext cx="3743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C:\Documents and Settings\DovgalAV\Рабочий стол\поезд.bmp"/>
          <p:cNvPicPr>
            <a:picLocks noChangeAspect="1" noChangeArrowheads="1"/>
          </p:cNvPicPr>
          <p:nvPr/>
        </p:nvPicPr>
        <p:blipFill>
          <a:blip r:embed="rId2" cstate="print"/>
          <a:srcRect l="28321" b="-4198"/>
          <a:stretch>
            <a:fillRect/>
          </a:stretch>
        </p:blipFill>
        <p:spPr bwMode="auto">
          <a:xfrm>
            <a:off x="4320540" y="4369411"/>
            <a:ext cx="2683168" cy="34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9" descr="C:\Documents and Settings\DovgalAV\Рабочий стол\ОРВ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4099" y="4312920"/>
            <a:ext cx="25148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 descr="C:\Documents and Settings\DovgalAV\Рабочий стол\поезд.bmp"/>
          <p:cNvPicPr>
            <a:picLocks noChangeAspect="1" noChangeArrowheads="1"/>
          </p:cNvPicPr>
          <p:nvPr/>
        </p:nvPicPr>
        <p:blipFill>
          <a:blip r:embed="rId2" cstate="print"/>
          <a:srcRect l="28321" r="36056" b="-13341"/>
          <a:stretch>
            <a:fillRect/>
          </a:stretch>
        </p:blipFill>
        <p:spPr bwMode="auto">
          <a:xfrm>
            <a:off x="7010400" y="4369411"/>
            <a:ext cx="1333500" cy="37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" descr="C:\Documents and Settings\DovgalAV\Рабочий стол\ОРВ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879" y="4404360"/>
            <a:ext cx="251487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 стрелкой 49"/>
          <p:cNvCxnSpPr/>
          <p:nvPr/>
        </p:nvCxnSpPr>
        <p:spPr>
          <a:xfrm flipH="1">
            <a:off x="7018020" y="4815840"/>
            <a:ext cx="1303020" cy="762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7018020" y="4328160"/>
            <a:ext cx="15240" cy="4953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010400" y="4320540"/>
            <a:ext cx="1310640" cy="762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426720" y="1203960"/>
            <a:ext cx="8122920" cy="4114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</a:rPr>
              <a:t>При существующей технологии опробовании автотормозов производится осмотр каждого вагона на срабатывание и отпуск тормозов</a:t>
            </a:r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7200" y="3840480"/>
            <a:ext cx="8122920" cy="4114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</a:rPr>
              <a:t>При предлагаемой технологии опробования автотормозов производится проверка срабатывания тормозов и отпуск только двух головных и двух хвостовых вагонов поезда</a:t>
            </a:r>
            <a:endParaRPr lang="ru-RU" sz="1200" dirty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1836420" y="2278380"/>
            <a:ext cx="3284220" cy="762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5189220" y="1844040"/>
            <a:ext cx="3230880" cy="1524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5151120" y="2255520"/>
            <a:ext cx="3261360" cy="2286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1813560" y="1851660"/>
            <a:ext cx="3261360" cy="2286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5067300" y="1851660"/>
            <a:ext cx="15240" cy="45720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5181600" y="1851660"/>
            <a:ext cx="7620" cy="44958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1413510" y="300990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2320290" y="302514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3890010" y="303276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5787390" y="301752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945630" y="301752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81000" y="3337560"/>
            <a:ext cx="1043940" cy="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1424940" y="3329940"/>
            <a:ext cx="914400" cy="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312670" y="3337560"/>
            <a:ext cx="1596390" cy="762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897630" y="3337560"/>
            <a:ext cx="1885950" cy="1524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87390" y="3352800"/>
            <a:ext cx="1177290" cy="762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953250" y="3360420"/>
            <a:ext cx="1840230" cy="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1413510" y="569214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305050" y="568452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3798570" y="566166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5299710" y="566928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6907530" y="5684520"/>
            <a:ext cx="3810" cy="400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65760" y="6012180"/>
            <a:ext cx="1043940" cy="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417320" y="6012180"/>
            <a:ext cx="883920" cy="762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301240" y="6012180"/>
            <a:ext cx="1501140" cy="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810000" y="6004560"/>
            <a:ext cx="1524000" cy="762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5295900" y="5989320"/>
            <a:ext cx="1630680" cy="2286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6918960" y="5974080"/>
            <a:ext cx="1866900" cy="7620"/>
          </a:xfrm>
          <a:prstGeom prst="line">
            <a:avLst/>
          </a:prstGeom>
          <a:ln w="127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09600" y="303276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0,64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2910840" y="302514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4,54</a:t>
            </a:r>
            <a:endParaRPr lang="ru-RU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4640580" y="303276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13,0</a:t>
            </a:r>
            <a:endParaRPr lang="ru-RU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6126480" y="304800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13,0</a:t>
            </a:r>
            <a:endParaRPr lang="ru-RU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7688580" y="304800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2,0</a:t>
            </a:r>
            <a:endParaRPr lang="ru-R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7566660" y="569214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2,0</a:t>
            </a:r>
            <a:endParaRPr lang="ru-RU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1584960" y="302514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1,82</a:t>
            </a:r>
            <a:endParaRPr lang="ru-RU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1607820" y="568452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1,82</a:t>
            </a:r>
            <a:endParaRPr lang="ru-RU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647700" y="566928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0,64</a:t>
            </a:r>
            <a:endParaRPr lang="ru-RU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2766060" y="568452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4,54</a:t>
            </a:r>
            <a:endParaRPr lang="ru-RU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4297680" y="568452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2,53</a:t>
            </a:r>
            <a:endParaRPr lang="ru-RU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5859780" y="5684520"/>
            <a:ext cx="55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2,47</a:t>
            </a:r>
            <a:endParaRPr lang="ru-RU" sz="1400" dirty="0"/>
          </a:p>
        </p:txBody>
      </p:sp>
      <p:cxnSp>
        <p:nvCxnSpPr>
          <p:cNvPr id="95" name="Прямая со стрелкой 94"/>
          <p:cNvCxnSpPr/>
          <p:nvPr/>
        </p:nvCxnSpPr>
        <p:spPr>
          <a:xfrm flipH="1" flipV="1">
            <a:off x="3055620" y="4312920"/>
            <a:ext cx="15240" cy="45720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1760220" y="4785360"/>
            <a:ext cx="1325880" cy="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1729740" y="4328160"/>
            <a:ext cx="1325880" cy="1524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20209 0.01898 L -0.71927 0.0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0.19896 0.01598 L -0.7158 0.015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0.19896 0.01598 L -0.7158 0.015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20209 0.01898 L -0.71927 0.016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0.19896 0.01598 L -0.7158 0.015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-0.19896 0.01598 L -0.7158 0.015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3485B24-8F33-48CB-AA70-DBDC2E5AB967}"/>
              </a:ext>
            </a:extLst>
          </p:cNvPr>
          <p:cNvSpPr txBox="1"/>
          <p:nvPr/>
        </p:nvSpPr>
        <p:spPr>
          <a:xfrm>
            <a:off x="323528" y="260648"/>
            <a:ext cx="777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Перечень основных операций новой технологии опробования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тормозов состава грузового поезда при смене локомотива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Заголовок 2">
            <a:extLst>
              <a:ext uri="{FF2B5EF4-FFF2-40B4-BE49-F238E27FC236}">
                <a16:creationId xmlns:a16="http://schemas.microsoft.com/office/drawing/2014/main" xmlns="" id="{696F9832-BDA9-4A81-8985-3122BAFF7766}"/>
              </a:ext>
            </a:extLst>
          </p:cNvPr>
          <p:cNvSpPr txBox="1">
            <a:spLocks/>
          </p:cNvSpPr>
          <p:nvPr/>
        </p:nvSpPr>
        <p:spPr>
          <a:xfrm>
            <a:off x="179512" y="6536987"/>
            <a:ext cx="6098584" cy="34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|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Иллюстрированное приложение к материалам комплексного обоснования</a:t>
            </a:r>
          </a:p>
        </p:txBody>
      </p:sp>
      <p:pic>
        <p:nvPicPr>
          <p:cNvPr id="26" name="Picture 2" descr="C:\Users\IvanovaEA\Desktop\Сним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1236244"/>
            <a:ext cx="2522390" cy="1194536"/>
          </a:xfrm>
          <a:prstGeom prst="rect">
            <a:avLst/>
          </a:prstGeom>
          <a:noFill/>
        </p:spPr>
      </p:pic>
      <p:pic>
        <p:nvPicPr>
          <p:cNvPr id="28" name="Picture 4" descr="C:\Users\IvanovaEA\Desktop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595" y="3800177"/>
            <a:ext cx="1896745" cy="1069003"/>
          </a:xfrm>
          <a:prstGeom prst="rect">
            <a:avLst/>
          </a:prstGeom>
          <a:noFill/>
        </p:spPr>
      </p:pic>
      <p:pic>
        <p:nvPicPr>
          <p:cNvPr id="30" name="Picture 5" descr="C:\Users\IvanovaEA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1234440"/>
            <a:ext cx="1869439" cy="1051560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666" y="1242060"/>
            <a:ext cx="1502826" cy="112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Стрелка вправо 34"/>
          <p:cNvSpPr/>
          <p:nvPr/>
        </p:nvSpPr>
        <p:spPr>
          <a:xfrm>
            <a:off x="2339752" y="2780928"/>
            <a:ext cx="928694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1520" y="2476500"/>
            <a:ext cx="197352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Verdana" pitchFamily="34" charset="0"/>
              </a:rPr>
              <a:t>1. Проверка целостности тормозной магистрали поезда, открытие концевого крана на 8-10 сек.</a:t>
            </a:r>
            <a:endParaRPr lang="ru-RU" sz="1050" dirty="0">
              <a:latin typeface="Verdana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19872" y="2446020"/>
            <a:ext cx="2088232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Verdana" pitchFamily="34" charset="0"/>
              </a:rPr>
              <a:t>2</a:t>
            </a:r>
            <a:r>
              <a:rPr lang="ru-RU" sz="1000" dirty="0" smtClean="0">
                <a:latin typeface="Verdana" pitchFamily="34" charset="0"/>
              </a:rPr>
              <a:t>. </a:t>
            </a:r>
            <a:r>
              <a:rPr lang="ru-RU" sz="1050" dirty="0" smtClean="0">
                <a:latin typeface="Verdana" pitchFamily="34" charset="0"/>
              </a:rPr>
              <a:t>Замер давления </a:t>
            </a:r>
          </a:p>
          <a:p>
            <a:pPr algn="ctr"/>
            <a:r>
              <a:rPr lang="ru-RU" sz="1050" dirty="0" smtClean="0">
                <a:latin typeface="Verdana" pitchFamily="34" charset="0"/>
              </a:rPr>
              <a:t>в тормозной магистрали, навешивание манометра на головку соединительного рукава хвостового вагона </a:t>
            </a:r>
            <a:endParaRPr lang="ru-RU" sz="1050" dirty="0">
              <a:latin typeface="Verdana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5724128" y="2782800"/>
            <a:ext cx="928694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762749" y="2420888"/>
            <a:ext cx="2057723" cy="1209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Verdana" pitchFamily="34" charset="0"/>
              </a:rPr>
              <a:t>3. Замер плотности тормозной сети поезда (во </a:t>
            </a:r>
            <a:r>
              <a:rPr lang="en-US" sz="1050" dirty="0" smtClean="0">
                <a:latin typeface="Verdana" pitchFamily="34" charset="0"/>
              </a:rPr>
              <a:t>II</a:t>
            </a:r>
            <a:r>
              <a:rPr lang="ru-RU" sz="1050" dirty="0" smtClean="0">
                <a:latin typeface="Verdana" pitchFamily="34" charset="0"/>
              </a:rPr>
              <a:t> и</a:t>
            </a:r>
            <a:r>
              <a:rPr lang="en-US" sz="1050" dirty="0" smtClean="0">
                <a:latin typeface="Verdana" pitchFamily="34" charset="0"/>
              </a:rPr>
              <a:t> IV</a:t>
            </a:r>
            <a:r>
              <a:rPr lang="ru-RU" sz="1050" dirty="0" smtClean="0">
                <a:latin typeface="Verdana" pitchFamily="34" charset="0"/>
              </a:rPr>
              <a:t> положениях ручки крана машиниста)</a:t>
            </a:r>
            <a:endParaRPr lang="ru-RU" sz="1050" dirty="0">
              <a:latin typeface="Verdana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6700" y="4914900"/>
            <a:ext cx="2026920" cy="1257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  <a:t>4. Ступень торможения. Проверка действия тормозов у двух  головных и двух хвостовых вагонов поезда</a:t>
            </a:r>
            <a:endParaRPr lang="ru-RU" sz="105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2411760" y="5301208"/>
            <a:ext cx="928694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06140" y="4924425"/>
            <a:ext cx="215646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  <a:t>5. Отпуск тормозов. Проверка отпуска тормозов у двух головных и двух хвостовых вагонов поезда с замером времени отпуска</a:t>
            </a:r>
            <a:endParaRPr lang="ru-RU" sz="105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774180" y="4953000"/>
            <a:ext cx="2065020" cy="12115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  <a:t>6. Замер времени отпуска двух хвостовых вагонов и величины выхода штока ТЦ, отметка в справке об обеспечении поезда тормозами</a:t>
            </a:r>
            <a:endParaRPr lang="ru-RU" sz="105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5724128" y="5301208"/>
            <a:ext cx="928694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6155" y="3686181"/>
            <a:ext cx="1040534" cy="103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1465" y="3749040"/>
            <a:ext cx="1187974" cy="9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Рисунок 46" descr="C:\Users\vhd_inzhteh\AppData\Local\Microsoft\Windows Live Mail\WLMDSS.tmp\WLMB485.tmp\PA03032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0840" y="3825240"/>
            <a:ext cx="1043940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6455" y="3794760"/>
            <a:ext cx="858926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Выгнутая вправо стрелка 48"/>
          <p:cNvSpPr/>
          <p:nvPr/>
        </p:nvSpPr>
        <p:spPr>
          <a:xfrm>
            <a:off x="769620" y="1546860"/>
            <a:ext cx="365760" cy="358140"/>
          </a:xfrm>
          <a:prstGeom prst="curvedLeftArrow">
            <a:avLst/>
          </a:prstGeom>
          <a:solidFill>
            <a:srgbClr val="FF0000"/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2197461-817E-4F6E-AF9F-B5E2E7A46A01}"/>
              </a:ext>
            </a:extLst>
          </p:cNvPr>
          <p:cNvSpPr/>
          <p:nvPr/>
        </p:nvSpPr>
        <p:spPr>
          <a:xfrm>
            <a:off x="2615890" y="1196751"/>
            <a:ext cx="3912220" cy="33211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Потеря управляемости тормозами поезда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74237BE-1280-4EC4-A564-0809D7E40F7F}"/>
              </a:ext>
            </a:extLst>
          </p:cNvPr>
          <p:cNvSpPr/>
          <p:nvPr/>
        </p:nvSpPr>
        <p:spPr>
          <a:xfrm>
            <a:off x="107504" y="1772816"/>
            <a:ext cx="2772816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Истощение тормозной магистрали поезда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3180864-F32C-4919-BCE7-5387302DB675}"/>
              </a:ext>
            </a:extLst>
          </p:cNvPr>
          <p:cNvSpPr/>
          <p:nvPr/>
        </p:nvSpPr>
        <p:spPr>
          <a:xfrm>
            <a:off x="3174714" y="1700808"/>
            <a:ext cx="2909453" cy="5760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Неисправность тормозного оборудования и ТРП локомотива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22F800E-AFF0-42F0-BCA6-C697FBDC52F7}"/>
              </a:ext>
            </a:extLst>
          </p:cNvPr>
          <p:cNvSpPr/>
          <p:nvPr/>
        </p:nvSpPr>
        <p:spPr>
          <a:xfrm>
            <a:off x="6228184" y="1700808"/>
            <a:ext cx="2700808" cy="5760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Неисправность тормозного оборудования и ТРП вагонов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11D7096-C3B8-4EFD-8E19-5E5D0358156B}"/>
              </a:ext>
            </a:extLst>
          </p:cNvPr>
          <p:cNvSpPr/>
          <p:nvPr/>
        </p:nvSpPr>
        <p:spPr>
          <a:xfrm rot="5400000">
            <a:off x="1273671" y="1530300"/>
            <a:ext cx="720080" cy="2387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перекрытие концевых кранов тормозной магистрали между вагонами или локомотивов </a:t>
            </a:r>
            <a:b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первым вагоном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18C491E-F068-4A8A-B755-F601F8330728}"/>
              </a:ext>
            </a:extLst>
          </p:cNvPr>
          <p:cNvSpPr/>
          <p:nvPr/>
        </p:nvSpPr>
        <p:spPr>
          <a:xfrm rot="5400000">
            <a:off x="1273671" y="2354563"/>
            <a:ext cx="720080" cy="2387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образование ледяной пробки </a:t>
            </a:r>
            <a:b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трубопроводе пневматической части локомотива или тормозной магистрали вагонов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AF1C54B-8365-424E-B253-5EE83E397B49}"/>
              </a:ext>
            </a:extLst>
          </p:cNvPr>
          <p:cNvSpPr/>
          <p:nvPr/>
        </p:nvSpPr>
        <p:spPr>
          <a:xfrm rot="5400000">
            <a:off x="1273670" y="3178826"/>
            <a:ext cx="720080" cy="2387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неисправность компрессорной установки локомотива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8F23533-E8B5-4D6F-81EF-55F6561A9A0C}"/>
              </a:ext>
            </a:extLst>
          </p:cNvPr>
          <p:cNvSpPr/>
          <p:nvPr/>
        </p:nvSpPr>
        <p:spPr>
          <a:xfrm rot="5400000">
            <a:off x="1266538" y="4003088"/>
            <a:ext cx="720080" cy="2387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нарушения локомотивной бригадой технологии управления тормозами поезда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1922F95-0D98-4918-B116-024D3CCFAB85}"/>
              </a:ext>
            </a:extLst>
          </p:cNvPr>
          <p:cNvSpPr/>
          <p:nvPr/>
        </p:nvSpPr>
        <p:spPr>
          <a:xfrm rot="5400000">
            <a:off x="1254334" y="4827350"/>
            <a:ext cx="720080" cy="2387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повреждение пневматической части локомотива или вагонов в результате внешнего воздействия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813DE62-5267-4D4C-8C9F-B674F94A3242}"/>
              </a:ext>
            </a:extLst>
          </p:cNvPr>
          <p:cNvSpPr/>
          <p:nvPr/>
        </p:nvSpPr>
        <p:spPr>
          <a:xfrm rot="5400000">
            <a:off x="4469793" y="1586991"/>
            <a:ext cx="720080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нарушение технологии эксплуатации, технического обслуживания и ремонта локомотива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35505EF-1265-45F5-BC9D-A8E9CC456F2A}"/>
              </a:ext>
            </a:extLst>
          </p:cNvPr>
          <p:cNvSpPr/>
          <p:nvPr/>
        </p:nvSpPr>
        <p:spPr>
          <a:xfrm rot="5400000">
            <a:off x="4469793" y="2451087"/>
            <a:ext cx="720080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повреждение механической или электрической части локомотива в результате внешнего воздействия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3BC492D-BA66-44C8-B80F-BA2A71AEFDCB}"/>
              </a:ext>
            </a:extLst>
          </p:cNvPr>
          <p:cNvSpPr/>
          <p:nvPr/>
        </p:nvSpPr>
        <p:spPr>
          <a:xfrm rot="5400000">
            <a:off x="7452320" y="1700809"/>
            <a:ext cx="720080" cy="2304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нарушение технологии эксплуатации, технического обслуживания и ремонта вагонов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813385A-D5A8-4DED-85B4-ED6D7648E13B}"/>
              </a:ext>
            </a:extLst>
          </p:cNvPr>
          <p:cNvSpPr/>
          <p:nvPr/>
        </p:nvSpPr>
        <p:spPr>
          <a:xfrm rot="5400000">
            <a:off x="7452320" y="2492897"/>
            <a:ext cx="720080" cy="2304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повреждение механической части вагона в результате внешнего воздействия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82725582-BE55-4A02-A997-077DC730EA72}"/>
              </a:ext>
            </a:extLst>
          </p:cNvPr>
          <p:cNvCxnSpPr>
            <a:cxnSpLocks/>
          </p:cNvCxnSpPr>
          <p:nvPr/>
        </p:nvCxnSpPr>
        <p:spPr>
          <a:xfrm>
            <a:off x="179512" y="2204864"/>
            <a:ext cx="0" cy="3816423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52D0B2B6-DF31-4698-97F0-1618CF98039D}"/>
              </a:ext>
            </a:extLst>
          </p:cNvPr>
          <p:cNvCxnSpPr>
            <a:cxnSpLocks/>
          </p:cNvCxnSpPr>
          <p:nvPr/>
        </p:nvCxnSpPr>
        <p:spPr>
          <a:xfrm flipV="1">
            <a:off x="179512" y="3565798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DD6CB980-C58D-4773-8313-9A9C02A88373}"/>
              </a:ext>
            </a:extLst>
          </p:cNvPr>
          <p:cNvCxnSpPr>
            <a:cxnSpLocks/>
          </p:cNvCxnSpPr>
          <p:nvPr/>
        </p:nvCxnSpPr>
        <p:spPr>
          <a:xfrm flipV="1">
            <a:off x="179512" y="4357886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E7603358-FEF6-4A63-9D5A-ED8730E95D23}"/>
              </a:ext>
            </a:extLst>
          </p:cNvPr>
          <p:cNvCxnSpPr>
            <a:cxnSpLocks/>
          </p:cNvCxnSpPr>
          <p:nvPr/>
        </p:nvCxnSpPr>
        <p:spPr>
          <a:xfrm flipV="1">
            <a:off x="179512" y="5221982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2B7881B7-5A0F-4330-92CC-87471B4D58E0}"/>
              </a:ext>
            </a:extLst>
          </p:cNvPr>
          <p:cNvCxnSpPr>
            <a:cxnSpLocks/>
          </p:cNvCxnSpPr>
          <p:nvPr/>
        </p:nvCxnSpPr>
        <p:spPr>
          <a:xfrm flipV="1">
            <a:off x="179512" y="6014070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218FAD77-E3D4-48F8-92E2-0CCC2C5D1015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275856" y="2780929"/>
            <a:ext cx="360040" cy="7217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D1058E37-8A70-46D3-9E6E-495DB203C1A9}"/>
              </a:ext>
            </a:extLst>
          </p:cNvPr>
          <p:cNvSpPr/>
          <p:nvPr/>
        </p:nvSpPr>
        <p:spPr>
          <a:xfrm rot="5400000">
            <a:off x="4560611" y="3706166"/>
            <a:ext cx="470400" cy="2387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неудовлетворительный уровень технологической дисциплины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F47FEFC-FD74-41C5-881A-494B6F804598}"/>
              </a:ext>
            </a:extLst>
          </p:cNvPr>
          <p:cNvSpPr/>
          <p:nvPr/>
        </p:nvSpPr>
        <p:spPr>
          <a:xfrm rot="5400000">
            <a:off x="4445565" y="4406922"/>
            <a:ext cx="720080" cy="2387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недостатки оборудования и его отдельных элементов, отсутствие контроля соответствия запасных частей нормативным требованиям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46D2E257-2CFB-43F1-9C97-FE9B95636F8F}"/>
              </a:ext>
            </a:extLst>
          </p:cNvPr>
          <p:cNvSpPr/>
          <p:nvPr/>
        </p:nvSpPr>
        <p:spPr>
          <a:xfrm rot="5400000">
            <a:off x="7576145" y="3840859"/>
            <a:ext cx="564299" cy="22123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длительный простой состава поезда на станциях и перегонах, при отсутствии средств охраны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5696DC3B-40FC-4338-BCD0-9F08555F1491}"/>
              </a:ext>
            </a:extLst>
          </p:cNvPr>
          <p:cNvSpPr/>
          <p:nvPr/>
        </p:nvSpPr>
        <p:spPr>
          <a:xfrm rot="5400000">
            <a:off x="7615444" y="4416922"/>
            <a:ext cx="485703" cy="22123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увеличенные гарантийные плечи безопасного проследования поездов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F8D0326F-3F27-4F61-8E9C-FD2E08173B82}"/>
              </a:ext>
            </a:extLst>
          </p:cNvPr>
          <p:cNvSpPr/>
          <p:nvPr/>
        </p:nvSpPr>
        <p:spPr>
          <a:xfrm rot="5400000">
            <a:off x="4633599" y="5021247"/>
            <a:ext cx="344013" cy="2387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сложные погодные условия, особенно в зимний период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F52BB1C-DFCD-41B1-BC39-FB31B90E39DA}"/>
              </a:ext>
            </a:extLst>
          </p:cNvPr>
          <p:cNvSpPr/>
          <p:nvPr/>
        </p:nvSpPr>
        <p:spPr>
          <a:xfrm rot="5400000">
            <a:off x="7625103" y="5041944"/>
            <a:ext cx="470405" cy="22083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увеличенные плечи обслуживания локомотивов и локомотивных бригад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7631D55-D0D5-4C79-AA4F-F64DCF62672C}"/>
              </a:ext>
            </a:extLst>
          </p:cNvPr>
          <p:cNvSpPr/>
          <p:nvPr/>
        </p:nvSpPr>
        <p:spPr>
          <a:xfrm>
            <a:off x="5004048" y="4108095"/>
            <a:ext cx="2808313" cy="43204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факторы риска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8720055A-8178-4F7D-AC27-07330DDEEDEA}"/>
              </a:ext>
            </a:extLst>
          </p:cNvPr>
          <p:cNvCxnSpPr>
            <a:cxnSpLocks/>
            <a:stCxn id="49" idx="2"/>
            <a:endCxn id="43" idx="0"/>
          </p:cNvCxnSpPr>
          <p:nvPr/>
        </p:nvCxnSpPr>
        <p:spPr>
          <a:xfrm flipH="1">
            <a:off x="5989749" y="4540143"/>
            <a:ext cx="418456" cy="359961"/>
          </a:xfrm>
          <a:prstGeom prst="line">
            <a:avLst/>
          </a:prstGeom>
          <a:ln>
            <a:headEnd type="none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E51368D0-D96E-4704-A256-8A2B655C99D4}"/>
              </a:ext>
            </a:extLst>
          </p:cNvPr>
          <p:cNvCxnSpPr>
            <a:cxnSpLocks/>
            <a:stCxn id="49" idx="2"/>
            <a:endCxn id="44" idx="0"/>
          </p:cNvCxnSpPr>
          <p:nvPr/>
        </p:nvCxnSpPr>
        <p:spPr>
          <a:xfrm flipH="1">
            <a:off x="5999543" y="4540143"/>
            <a:ext cx="408662" cy="1060717"/>
          </a:xfrm>
          <a:prstGeom prst="line">
            <a:avLst/>
          </a:prstGeom>
          <a:ln>
            <a:headEnd type="none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B6B62E90-D80A-487B-96F3-37BDE5CBE49D}"/>
              </a:ext>
            </a:extLst>
          </p:cNvPr>
          <p:cNvCxnSpPr>
            <a:cxnSpLocks/>
            <a:stCxn id="49" idx="2"/>
            <a:endCxn id="47" idx="0"/>
          </p:cNvCxnSpPr>
          <p:nvPr/>
        </p:nvCxnSpPr>
        <p:spPr>
          <a:xfrm flipH="1">
            <a:off x="5999543" y="4540143"/>
            <a:ext cx="408662" cy="1675042"/>
          </a:xfrm>
          <a:prstGeom prst="line">
            <a:avLst/>
          </a:prstGeom>
          <a:ln>
            <a:headEnd type="none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13B33719-B7C0-47A9-AE29-E6960E9E620E}"/>
              </a:ext>
            </a:extLst>
          </p:cNvPr>
          <p:cNvCxnSpPr>
            <a:cxnSpLocks/>
            <a:stCxn id="49" idx="2"/>
            <a:endCxn id="45" idx="2"/>
          </p:cNvCxnSpPr>
          <p:nvPr/>
        </p:nvCxnSpPr>
        <p:spPr>
          <a:xfrm>
            <a:off x="6408205" y="4540143"/>
            <a:ext cx="343898" cy="406908"/>
          </a:xfrm>
          <a:prstGeom prst="line">
            <a:avLst/>
          </a:prstGeom>
          <a:ln>
            <a:headEnd type="none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9BBAC907-098E-42E1-8303-E0A8C2DFF7BD}"/>
              </a:ext>
            </a:extLst>
          </p:cNvPr>
          <p:cNvCxnSpPr>
            <a:cxnSpLocks/>
            <a:stCxn id="49" idx="2"/>
            <a:endCxn id="46" idx="2"/>
          </p:cNvCxnSpPr>
          <p:nvPr/>
        </p:nvCxnSpPr>
        <p:spPr>
          <a:xfrm>
            <a:off x="6408205" y="4540143"/>
            <a:ext cx="343899" cy="982972"/>
          </a:xfrm>
          <a:prstGeom prst="line">
            <a:avLst/>
          </a:prstGeom>
          <a:ln>
            <a:headEnd type="none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1CD4787-17F3-41C1-9704-06B8F02C6FFE}"/>
              </a:ext>
            </a:extLst>
          </p:cNvPr>
          <p:cNvCxnSpPr>
            <a:cxnSpLocks/>
            <a:stCxn id="49" idx="2"/>
            <a:endCxn id="48" idx="2"/>
          </p:cNvCxnSpPr>
          <p:nvPr/>
        </p:nvCxnSpPr>
        <p:spPr>
          <a:xfrm>
            <a:off x="6408205" y="4540143"/>
            <a:ext cx="347919" cy="1605983"/>
          </a:xfrm>
          <a:prstGeom prst="line">
            <a:avLst/>
          </a:prstGeom>
          <a:ln>
            <a:headEnd type="none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Заголовок 2">
            <a:extLst>
              <a:ext uri="{FF2B5EF4-FFF2-40B4-BE49-F238E27FC236}">
                <a16:creationId xmlns:a16="http://schemas.microsoft.com/office/drawing/2014/main" xmlns="" id="{696F9832-BDA9-4A81-8985-3122BAFF7766}"/>
              </a:ext>
            </a:extLst>
          </p:cNvPr>
          <p:cNvSpPr txBox="1">
            <a:spLocks/>
          </p:cNvSpPr>
          <p:nvPr/>
        </p:nvSpPr>
        <p:spPr>
          <a:xfrm>
            <a:off x="179512" y="6536987"/>
            <a:ext cx="6098584" cy="34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|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Иллюстрированное приложение к материалам комплексного обоснования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DD6CB980-C58D-4773-8313-9A9C02A88373}"/>
              </a:ext>
            </a:extLst>
          </p:cNvPr>
          <p:cNvCxnSpPr>
            <a:cxnSpLocks/>
          </p:cNvCxnSpPr>
          <p:nvPr/>
        </p:nvCxnSpPr>
        <p:spPr>
          <a:xfrm flipV="1">
            <a:off x="179512" y="2701702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275856" y="2276872"/>
            <a:ext cx="0" cy="1296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218FAD77-E3D4-48F8-92E2-0CCC2C5D1015}"/>
              </a:ext>
            </a:extLst>
          </p:cNvPr>
          <p:cNvCxnSpPr>
            <a:cxnSpLocks/>
          </p:cNvCxnSpPr>
          <p:nvPr/>
        </p:nvCxnSpPr>
        <p:spPr>
          <a:xfrm flipV="1">
            <a:off x="3275856" y="3573016"/>
            <a:ext cx="360040" cy="7217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372200" y="2276872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52D0B2B6-DF31-4698-97F0-1618CF98039D}"/>
              </a:ext>
            </a:extLst>
          </p:cNvPr>
          <p:cNvCxnSpPr>
            <a:cxnSpLocks/>
          </p:cNvCxnSpPr>
          <p:nvPr/>
        </p:nvCxnSpPr>
        <p:spPr>
          <a:xfrm flipV="1">
            <a:off x="6372200" y="3573016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52D0B2B6-DF31-4698-97F0-1618CF98039D}"/>
              </a:ext>
            </a:extLst>
          </p:cNvPr>
          <p:cNvCxnSpPr>
            <a:cxnSpLocks/>
          </p:cNvCxnSpPr>
          <p:nvPr/>
        </p:nvCxnSpPr>
        <p:spPr>
          <a:xfrm flipV="1">
            <a:off x="6372200" y="2852936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3" idx="2"/>
          </p:cNvCxnSpPr>
          <p:nvPr/>
        </p:nvCxnSpPr>
        <p:spPr>
          <a:xfrm flipH="1">
            <a:off x="2051720" y="1528868"/>
            <a:ext cx="2520280" cy="243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4572000" y="155679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3" idx="2"/>
          </p:cNvCxnSpPr>
          <p:nvPr/>
        </p:nvCxnSpPr>
        <p:spPr>
          <a:xfrm>
            <a:off x="4572000" y="1528868"/>
            <a:ext cx="2520280" cy="171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3485B24-8F33-48CB-AA70-DBDC2E5AB967}"/>
              </a:ext>
            </a:extLst>
          </p:cNvPr>
          <p:cNvSpPr txBox="1"/>
          <p:nvPr/>
        </p:nvSpPr>
        <p:spPr>
          <a:xfrm>
            <a:off x="251520" y="332656"/>
            <a:ext cx="719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Возможные риски при изменении технологии работы ПТО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04496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2">
            <a:extLst>
              <a:ext uri="{FF2B5EF4-FFF2-40B4-BE49-F238E27FC236}">
                <a16:creationId xmlns:a16="http://schemas.microsoft.com/office/drawing/2014/main" xmlns="" id="{696F9832-BDA9-4A81-8985-3122BAFF7766}"/>
              </a:ext>
            </a:extLst>
          </p:cNvPr>
          <p:cNvSpPr txBox="1">
            <a:spLocks/>
          </p:cNvSpPr>
          <p:nvPr/>
        </p:nvSpPr>
        <p:spPr>
          <a:xfrm>
            <a:off x="179512" y="6536987"/>
            <a:ext cx="6098584" cy="34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|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Иллюстрированное приложение к материалам комплексного обоснования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C6E20B95-E04C-4E8C-9471-2FB6733466A7}"/>
              </a:ext>
            </a:extLst>
          </p:cNvPr>
          <p:cNvSpPr/>
          <p:nvPr/>
        </p:nvSpPr>
        <p:spPr>
          <a:xfrm>
            <a:off x="2267744" y="1124744"/>
            <a:ext cx="4464496" cy="43204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Направления предупреждения рисков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4CFC8C32-DCC0-4A6E-A732-C7A8CFE61A05}"/>
              </a:ext>
            </a:extLst>
          </p:cNvPr>
          <p:cNvSpPr/>
          <p:nvPr/>
        </p:nvSpPr>
        <p:spPr>
          <a:xfrm>
            <a:off x="179512" y="1811902"/>
            <a:ext cx="2628800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Технологические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FBB0789-D73B-4CF8-A89C-DDADD65F4B84}"/>
              </a:ext>
            </a:extLst>
          </p:cNvPr>
          <p:cNvSpPr/>
          <p:nvPr/>
        </p:nvSpPr>
        <p:spPr>
          <a:xfrm>
            <a:off x="3203849" y="1811554"/>
            <a:ext cx="2779178" cy="43204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Технические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F6DA6A04-7FC6-4601-B35E-47DA22C64C32}"/>
              </a:ext>
            </a:extLst>
          </p:cNvPr>
          <p:cNvSpPr/>
          <p:nvPr/>
        </p:nvSpPr>
        <p:spPr>
          <a:xfrm>
            <a:off x="6372200" y="1844824"/>
            <a:ext cx="2592288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Организационные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C33F9446-BB40-4F3F-AEED-D7051C27A3B2}"/>
              </a:ext>
            </a:extLst>
          </p:cNvPr>
          <p:cNvSpPr/>
          <p:nvPr/>
        </p:nvSpPr>
        <p:spPr>
          <a:xfrm rot="5400000">
            <a:off x="1317333" y="1487101"/>
            <a:ext cx="632756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трехкратная продувка через концевой рукав тормозной магистрали локомотива со стороны состава поезда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14E3048C-80B4-470D-B223-94B015E44CE4}"/>
              </a:ext>
            </a:extLst>
          </p:cNvPr>
          <p:cNvSpPr/>
          <p:nvPr/>
        </p:nvSpPr>
        <p:spPr>
          <a:xfrm rot="5400000">
            <a:off x="1326532" y="2214402"/>
            <a:ext cx="632759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проверка целостности тормозной магистрали путем её трехкратной продувки через концевой кран хвостового вагона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3880DADC-82D7-437C-8C75-B6C023CADE88}"/>
              </a:ext>
            </a:extLst>
          </p:cNvPr>
          <p:cNvSpPr/>
          <p:nvPr/>
        </p:nvSpPr>
        <p:spPr>
          <a:xfrm rot="5400000">
            <a:off x="4476319" y="1490712"/>
            <a:ext cx="625539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оборудование локомотивов грузового движения современными приборами безопасности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3A761C49-0899-42F4-BA3C-A2A9C02727B6}"/>
              </a:ext>
            </a:extLst>
          </p:cNvPr>
          <p:cNvSpPr/>
          <p:nvPr/>
        </p:nvSpPr>
        <p:spPr>
          <a:xfrm rot="5400000">
            <a:off x="4543019" y="2200960"/>
            <a:ext cx="506933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использования на поездах повышенного веса и длины блоков хвостового вагона (БХВ)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0219D834-4D41-4A83-950F-6E622969B7A1}"/>
              </a:ext>
            </a:extLst>
          </p:cNvPr>
          <p:cNvSpPr/>
          <p:nvPr/>
        </p:nvSpPr>
        <p:spPr>
          <a:xfrm rot="5400000">
            <a:off x="7543927" y="1576395"/>
            <a:ext cx="632758" cy="22083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ограничение доступа посторонних лиц на территорию железнодорожной станции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A4B8AFF6-C042-4220-A885-C54C685309CB}"/>
              </a:ext>
            </a:extLst>
          </p:cNvPr>
          <p:cNvSpPr/>
          <p:nvPr/>
        </p:nvSpPr>
        <p:spPr>
          <a:xfrm rot="5400000">
            <a:off x="7630585" y="2239113"/>
            <a:ext cx="459442" cy="22083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промышленного видеонаблюдения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E0925F65-3B50-4312-B91A-FEBCB9568528}"/>
              </a:ext>
            </a:extLst>
          </p:cNvPr>
          <p:cNvCxnSpPr>
            <a:cxnSpLocks/>
          </p:cNvCxnSpPr>
          <p:nvPr/>
        </p:nvCxnSpPr>
        <p:spPr>
          <a:xfrm>
            <a:off x="3347864" y="2250820"/>
            <a:ext cx="7164" cy="3698923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2287209E-992C-46BE-BF44-73AFABE4A31D}"/>
              </a:ext>
            </a:extLst>
          </p:cNvPr>
          <p:cNvCxnSpPr>
            <a:cxnSpLocks/>
          </p:cNvCxnSpPr>
          <p:nvPr/>
        </p:nvCxnSpPr>
        <p:spPr>
          <a:xfrm>
            <a:off x="6516216" y="2276872"/>
            <a:ext cx="8985" cy="1728192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7391F48C-BC96-40E9-A9EB-2DF98C1CA7EF}"/>
              </a:ext>
            </a:extLst>
          </p:cNvPr>
          <p:cNvCxnSpPr>
            <a:cxnSpLocks/>
          </p:cNvCxnSpPr>
          <p:nvPr/>
        </p:nvCxnSpPr>
        <p:spPr>
          <a:xfrm flipV="1">
            <a:off x="179512" y="3410382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18AFB69A-62AB-4F07-80E8-00D8914413E8}"/>
              </a:ext>
            </a:extLst>
          </p:cNvPr>
          <p:cNvCxnSpPr>
            <a:cxnSpLocks/>
          </p:cNvCxnSpPr>
          <p:nvPr/>
        </p:nvCxnSpPr>
        <p:spPr>
          <a:xfrm>
            <a:off x="3355028" y="2709383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35CB996A-EA96-44E0-B568-5AA39729362D}"/>
              </a:ext>
            </a:extLst>
          </p:cNvPr>
          <p:cNvCxnSpPr>
            <a:cxnSpLocks/>
          </p:cNvCxnSpPr>
          <p:nvPr/>
        </p:nvCxnSpPr>
        <p:spPr>
          <a:xfrm flipV="1">
            <a:off x="6516000" y="2708920"/>
            <a:ext cx="269463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DEC4DA99-A97A-4F6F-BC98-A086BB2267A3}"/>
              </a:ext>
            </a:extLst>
          </p:cNvPr>
          <p:cNvCxnSpPr>
            <a:cxnSpLocks/>
          </p:cNvCxnSpPr>
          <p:nvPr/>
        </p:nvCxnSpPr>
        <p:spPr>
          <a:xfrm flipV="1">
            <a:off x="6525201" y="3356992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7D25B02-951C-4CCF-8D52-C9AA49CA5218}"/>
              </a:ext>
            </a:extLst>
          </p:cNvPr>
          <p:cNvCxnSpPr>
            <a:cxnSpLocks/>
          </p:cNvCxnSpPr>
          <p:nvPr/>
        </p:nvCxnSpPr>
        <p:spPr>
          <a:xfrm>
            <a:off x="179512" y="2250821"/>
            <a:ext cx="0" cy="3842938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2A67212E-0FED-4CE7-959F-41CB69FBA55C}"/>
              </a:ext>
            </a:extLst>
          </p:cNvPr>
          <p:cNvSpPr/>
          <p:nvPr/>
        </p:nvSpPr>
        <p:spPr>
          <a:xfrm rot="5400000">
            <a:off x="1282871" y="2997863"/>
            <a:ext cx="720080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замер зарядного давления воздуха в тормозной магистрали состава с помощью манометра, навешиваемого на рукав хвостового вагона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69291046-6329-4A75-BFBA-4A044BC39AC7}"/>
              </a:ext>
            </a:extLst>
          </p:cNvPr>
          <p:cNvSpPr/>
          <p:nvPr/>
        </p:nvSpPr>
        <p:spPr>
          <a:xfrm rot="5400000">
            <a:off x="1389636" y="3693074"/>
            <a:ext cx="488148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проверка плотности тормозной магистрали поезда из кабины управления локомотива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FFA2D6F4-8FC6-4B98-9840-0A144077DE34}"/>
              </a:ext>
            </a:extLst>
          </p:cNvPr>
          <p:cNvSpPr/>
          <p:nvPr/>
        </p:nvSpPr>
        <p:spPr>
          <a:xfrm rot="5400000">
            <a:off x="1398836" y="4269136"/>
            <a:ext cx="488148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выполнение ряда стандартных проверок действия органов управления тормозами поезда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8151C86A-F558-4FD5-9371-ECF3D4A156BC}"/>
              </a:ext>
            </a:extLst>
          </p:cNvPr>
          <p:cNvSpPr/>
          <p:nvPr/>
        </p:nvSpPr>
        <p:spPr>
          <a:xfrm rot="5400000">
            <a:off x="1313540" y="4930493"/>
            <a:ext cx="658739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выполнение ряда стандартных действий при выявлении ненормального действия автотормозов в пути следования</a:t>
            </a: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1860F72E-5248-4F39-BDB0-DF2AFE2B908B}"/>
              </a:ext>
            </a:extLst>
          </p:cNvPr>
          <p:cNvCxnSpPr>
            <a:cxnSpLocks/>
          </p:cNvCxnSpPr>
          <p:nvPr/>
        </p:nvCxnSpPr>
        <p:spPr>
          <a:xfrm>
            <a:off x="179512" y="4869623"/>
            <a:ext cx="247287" cy="1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153A00F6-8869-4015-A038-0C1FCE349F27}"/>
              </a:ext>
            </a:extLst>
          </p:cNvPr>
          <p:cNvCxnSpPr>
            <a:cxnSpLocks/>
          </p:cNvCxnSpPr>
          <p:nvPr/>
        </p:nvCxnSpPr>
        <p:spPr>
          <a:xfrm>
            <a:off x="179512" y="5445686"/>
            <a:ext cx="247287" cy="1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id="{2B0B92D5-82A7-4244-9F55-F72ED73C2E14}"/>
              </a:ext>
            </a:extLst>
          </p:cNvPr>
          <p:cNvCxnSpPr>
            <a:cxnSpLocks/>
          </p:cNvCxnSpPr>
          <p:nvPr/>
        </p:nvCxnSpPr>
        <p:spPr>
          <a:xfrm>
            <a:off x="179512" y="6093759"/>
            <a:ext cx="247287" cy="1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486707F1-7C48-4D1C-9AFA-A8000B9B7628}"/>
              </a:ext>
            </a:extLst>
          </p:cNvPr>
          <p:cNvSpPr/>
          <p:nvPr/>
        </p:nvSpPr>
        <p:spPr>
          <a:xfrm rot="5400000">
            <a:off x="4486845" y="2936666"/>
            <a:ext cx="604480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установка дополнительных камер на КТСМ для выявления нестабильной работы воздухораспределителей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FAEA92-1322-4AE5-8484-56C8FB4838C3}"/>
              </a:ext>
            </a:extLst>
          </p:cNvPr>
          <p:cNvSpPr/>
          <p:nvPr/>
        </p:nvSpPr>
        <p:spPr>
          <a:xfrm rot="5400000">
            <a:off x="4681163" y="3530384"/>
            <a:ext cx="230644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анализ данных приборов КТСМ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7B3C1887-3D64-42B9-93BF-0355961324BA}"/>
              </a:ext>
            </a:extLst>
          </p:cNvPr>
          <p:cNvSpPr/>
          <p:nvPr/>
        </p:nvSpPr>
        <p:spPr>
          <a:xfrm rot="5400000">
            <a:off x="4535620" y="4072705"/>
            <a:ext cx="506933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установка УЗОТ и полное опробование тормозов от них на станциях формирования поездов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A9E92032-25D8-42BC-B06F-45CB8076C6EB}"/>
              </a:ext>
            </a:extLst>
          </p:cNvPr>
          <p:cNvSpPr/>
          <p:nvPr/>
        </p:nvSpPr>
        <p:spPr>
          <a:xfrm rot="5400000">
            <a:off x="4535621" y="4751680"/>
            <a:ext cx="506933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модернизация существующей конструкции установок УЗОТ: расширение функционала</a:t>
            </a: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xmlns="" id="{B8C90C68-9276-4094-9E24-306F475EA8F9}"/>
              </a:ext>
            </a:extLst>
          </p:cNvPr>
          <p:cNvCxnSpPr>
            <a:cxnSpLocks/>
          </p:cNvCxnSpPr>
          <p:nvPr/>
        </p:nvCxnSpPr>
        <p:spPr>
          <a:xfrm>
            <a:off x="3347864" y="4149543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xmlns="" id="{4CAA9EC7-1B44-424D-9C9C-AE3B591880E6}"/>
              </a:ext>
            </a:extLst>
          </p:cNvPr>
          <p:cNvCxnSpPr>
            <a:cxnSpLocks/>
          </p:cNvCxnSpPr>
          <p:nvPr/>
        </p:nvCxnSpPr>
        <p:spPr>
          <a:xfrm>
            <a:off x="3347864" y="4725607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362EFD27-AC5D-4550-AC49-5AFF10D914C1}"/>
              </a:ext>
            </a:extLst>
          </p:cNvPr>
          <p:cNvCxnSpPr>
            <a:cxnSpLocks/>
          </p:cNvCxnSpPr>
          <p:nvPr/>
        </p:nvCxnSpPr>
        <p:spPr>
          <a:xfrm>
            <a:off x="3347864" y="5301671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6A46D05B-DF48-4636-A323-0DD055A18A96}"/>
              </a:ext>
            </a:extLst>
          </p:cNvPr>
          <p:cNvCxnSpPr>
            <a:cxnSpLocks/>
          </p:cNvCxnSpPr>
          <p:nvPr/>
        </p:nvCxnSpPr>
        <p:spPr>
          <a:xfrm>
            <a:off x="3347864" y="5949743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82A4251B-35CF-4597-9181-7B39B4CE7FFD}"/>
              </a:ext>
            </a:extLst>
          </p:cNvPr>
          <p:cNvSpPr/>
          <p:nvPr/>
        </p:nvSpPr>
        <p:spPr>
          <a:xfrm rot="5400000">
            <a:off x="7450563" y="2995195"/>
            <a:ext cx="819486" cy="22083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усиление режима охраны территории железнодорожной станции силами военизированных подразделений</a:t>
            </a: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19A6579A-A5A6-4BA9-B1BF-356BAF8BB94A}"/>
              </a:ext>
            </a:extLst>
          </p:cNvPr>
          <p:cNvCxnSpPr>
            <a:cxnSpLocks/>
          </p:cNvCxnSpPr>
          <p:nvPr/>
        </p:nvCxnSpPr>
        <p:spPr>
          <a:xfrm flipV="1">
            <a:off x="6516216" y="3997846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18AFB69A-62AB-4F07-80E8-00D8914413E8}"/>
              </a:ext>
            </a:extLst>
          </p:cNvPr>
          <p:cNvCxnSpPr>
            <a:cxnSpLocks/>
          </p:cNvCxnSpPr>
          <p:nvPr/>
        </p:nvCxnSpPr>
        <p:spPr>
          <a:xfrm>
            <a:off x="3347864" y="3429000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1860F72E-5248-4F39-BDB0-DF2AFE2B908B}"/>
              </a:ext>
            </a:extLst>
          </p:cNvPr>
          <p:cNvCxnSpPr>
            <a:cxnSpLocks/>
          </p:cNvCxnSpPr>
          <p:nvPr/>
        </p:nvCxnSpPr>
        <p:spPr>
          <a:xfrm>
            <a:off x="179512" y="2708920"/>
            <a:ext cx="247287" cy="1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1860F72E-5248-4F39-BDB0-DF2AFE2B908B}"/>
              </a:ext>
            </a:extLst>
          </p:cNvPr>
          <p:cNvCxnSpPr>
            <a:cxnSpLocks/>
          </p:cNvCxnSpPr>
          <p:nvPr/>
        </p:nvCxnSpPr>
        <p:spPr>
          <a:xfrm>
            <a:off x="179512" y="4221088"/>
            <a:ext cx="247287" cy="1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51" idx="2"/>
          </p:cNvCxnSpPr>
          <p:nvPr/>
        </p:nvCxnSpPr>
        <p:spPr>
          <a:xfrm flipH="1">
            <a:off x="1763688" y="1556792"/>
            <a:ext cx="273630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51" idx="2"/>
          </p:cNvCxnSpPr>
          <p:nvPr/>
        </p:nvCxnSpPr>
        <p:spPr>
          <a:xfrm>
            <a:off x="4499992" y="1556792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51" idx="2"/>
          </p:cNvCxnSpPr>
          <p:nvPr/>
        </p:nvCxnSpPr>
        <p:spPr>
          <a:xfrm>
            <a:off x="4499992" y="1556792"/>
            <a:ext cx="26642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3485B24-8F33-48CB-AA70-DBDC2E5AB967}"/>
              </a:ext>
            </a:extLst>
          </p:cNvPr>
          <p:cNvSpPr txBox="1"/>
          <p:nvPr/>
        </p:nvSpPr>
        <p:spPr>
          <a:xfrm>
            <a:off x="323528" y="332656"/>
            <a:ext cx="570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Пути предупреждения возникновения рисков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839686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696F9832-BDA9-4A81-8985-3122BAFF7766}"/>
              </a:ext>
            </a:extLst>
          </p:cNvPr>
          <p:cNvSpPr txBox="1">
            <a:spLocks/>
          </p:cNvSpPr>
          <p:nvPr/>
        </p:nvSpPr>
        <p:spPr>
          <a:xfrm>
            <a:off x="179512" y="6536987"/>
            <a:ext cx="6098584" cy="34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|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Иллюстрированное приложение к материалам комплексного обоснования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485B24-8F33-48CB-AA70-DBDC2E5AB967}"/>
              </a:ext>
            </a:extLst>
          </p:cNvPr>
          <p:cNvSpPr txBox="1"/>
          <p:nvPr/>
        </p:nvSpPr>
        <p:spPr>
          <a:xfrm>
            <a:off x="395536" y="404664"/>
            <a:ext cx="756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Анализ работы ПТО станции Артышта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за 1 квартал 2019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4" descr="https://m.io.ua/img_aa/medium/3128/41/31284123.jpg">
            <a:extLst>
              <a:ext uri="{FF2B5EF4-FFF2-40B4-BE49-F238E27FC236}">
                <a16:creationId xmlns:a16="http://schemas.microsoft.com/office/drawing/2014/main" xmlns="" id="{863AD39B-8DA2-4926-973D-44B248E5D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855"/>
          <a:stretch/>
        </p:blipFill>
        <p:spPr bwMode="auto">
          <a:xfrm>
            <a:off x="3203848" y="1988840"/>
            <a:ext cx="2324775" cy="4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0357E78-CC00-4EE1-AAD1-8DE9673F3FDF}"/>
              </a:ext>
            </a:extLst>
          </p:cNvPr>
          <p:cNvSpPr/>
          <p:nvPr/>
        </p:nvSpPr>
        <p:spPr>
          <a:xfrm>
            <a:off x="3131840" y="1340768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684" tIns="28342" rIns="56684" bIns="28342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Всего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проследовало</a:t>
            </a:r>
            <a:r>
              <a:rPr lang="en-US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ru-RU" sz="1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722876 вагонов 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10326 поездов) </a:t>
            </a:r>
            <a:endParaRPr lang="ru-RU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B25D5E4E-2979-4487-8A25-27D61F7D6F3F}"/>
              </a:ext>
            </a:extLst>
          </p:cNvPr>
          <p:cNvCxnSpPr>
            <a:cxnSpLocks/>
          </p:cNvCxnSpPr>
          <p:nvPr/>
        </p:nvCxnSpPr>
        <p:spPr>
          <a:xfrm flipH="1" flipV="1">
            <a:off x="2411760" y="1700808"/>
            <a:ext cx="729882" cy="9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5D4A1355-7133-4BF2-91AF-6C9F98E6EEE8}"/>
              </a:ext>
            </a:extLst>
          </p:cNvPr>
          <p:cNvCxnSpPr>
            <a:cxnSpLocks/>
          </p:cNvCxnSpPr>
          <p:nvPr/>
        </p:nvCxnSpPr>
        <p:spPr>
          <a:xfrm>
            <a:off x="5868144" y="1700808"/>
            <a:ext cx="725331" cy="5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0426" y="1340768"/>
            <a:ext cx="2443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В нечетном направлении</a:t>
            </a:r>
          </a:p>
          <a:p>
            <a:pPr algn="ctr"/>
            <a:r>
              <a:rPr lang="ru-RU" sz="1600" b="1" dirty="0" smtClean="0"/>
              <a:t>5320 поездов (52%)</a:t>
            </a:r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60232" y="1412776"/>
            <a:ext cx="2228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В четном направлении</a:t>
            </a:r>
          </a:p>
          <a:p>
            <a:pPr algn="ctr"/>
            <a:r>
              <a:rPr lang="ru-RU" sz="1600" b="1" dirty="0" smtClean="0"/>
              <a:t>5006 поездов (48%)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796136" y="2132856"/>
            <a:ext cx="312514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Отцеплено 8 вагонов по показаниям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аппаратуры КТСМ  (нагрев буксового узла)</a:t>
            </a:r>
            <a:endParaRPr lang="ru-RU" sz="1200" b="1" dirty="0">
              <a:solidFill>
                <a:schemeClr val="tx2"/>
              </a:solidFill>
            </a:endParaRPr>
          </a:p>
        </p:txBody>
      </p:sp>
      <p:graphicFrame>
        <p:nvGraphicFramePr>
          <p:cNvPr id="43" name="Диаграмма 42"/>
          <p:cNvGraphicFramePr/>
          <p:nvPr/>
        </p:nvGraphicFramePr>
        <p:xfrm>
          <a:off x="4644008" y="3861048"/>
          <a:ext cx="4316413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004048" y="3212976"/>
            <a:ext cx="37151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Поступление неисправных вагонов </a:t>
            </a:r>
            <a:r>
              <a:rPr lang="ru-RU" sz="1400" b="1" i="1" dirty="0" smtClean="0">
                <a:solidFill>
                  <a:srgbClr val="C00000"/>
                </a:solidFill>
              </a:rPr>
              <a:t/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с ПТО станций 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Кузбасского территориального управления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395536" y="2564904"/>
          <a:ext cx="3960440" cy="371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3270"/>
                <a:gridCol w="1467170"/>
              </a:tblGrid>
              <a:tr h="2848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Выполненная работа на ПТО Артышта-</a:t>
                      </a:r>
                      <a:r>
                        <a:rPr lang="en-US" sz="1400" dirty="0" smtClean="0"/>
                        <a:t>II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1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Устранение</a:t>
                      </a:r>
                      <a:r>
                        <a:rPr lang="ru-RU" sz="1400" baseline="0" dirty="0" smtClean="0"/>
                        <a:t> неисправностей ТРП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1037 (54 %)</a:t>
                      </a:r>
                      <a:endParaRPr lang="ru-RU" sz="1400" dirty="0"/>
                    </a:p>
                  </a:txBody>
                  <a:tcPr/>
                </a:tc>
              </a:tr>
              <a:tr h="4841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Устранение утечек сжатого</a:t>
                      </a:r>
                      <a:r>
                        <a:rPr lang="ru-RU" sz="1400" baseline="0" dirty="0" smtClean="0"/>
                        <a:t> воздуха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396 (21 %)</a:t>
                      </a:r>
                      <a:endParaRPr lang="ru-RU" sz="1400" dirty="0"/>
                    </a:p>
                  </a:txBody>
                  <a:tcPr/>
                </a:tc>
              </a:tr>
              <a:tr h="2848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Смена тормозной колодки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81 (4 %)</a:t>
                      </a:r>
                      <a:endParaRPr lang="ru-RU" sz="1400" dirty="0"/>
                    </a:p>
                  </a:txBody>
                  <a:tcPr/>
                </a:tc>
              </a:tr>
              <a:tr h="4841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Неисправности узла подвески</a:t>
                      </a:r>
                      <a:r>
                        <a:rPr lang="ru-RU" sz="1400" baseline="0" dirty="0" smtClean="0"/>
                        <a:t> тормозного башмака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 (3 %)</a:t>
                      </a:r>
                      <a:endParaRPr lang="ru-RU" sz="1400" dirty="0"/>
                    </a:p>
                  </a:txBody>
                  <a:tcPr/>
                </a:tc>
              </a:tr>
              <a:tr h="2848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Смена воздухораспределителя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 (4 %)</a:t>
                      </a:r>
                      <a:endParaRPr lang="ru-RU" sz="1400" dirty="0"/>
                    </a:p>
                  </a:txBody>
                  <a:tcPr/>
                </a:tc>
              </a:tr>
              <a:tr h="2848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неисправности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275 (14</a:t>
                      </a:r>
                      <a:r>
                        <a:rPr lang="ru-RU" sz="1400" baseline="0" dirty="0" smtClean="0"/>
                        <a:t> %)</a:t>
                      </a:r>
                      <a:endParaRPr lang="ru-RU" sz="1400" dirty="0"/>
                    </a:p>
                  </a:txBody>
                  <a:tcPr/>
                </a:tc>
              </a:tr>
              <a:tr h="6835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1922 (0,2% от общего проследования)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Заголовок 2">
            <a:extLst>
              <a:ext uri="{FF2B5EF4-FFF2-40B4-BE49-F238E27FC236}">
                <a16:creationId xmlns:a16="http://schemas.microsoft.com/office/drawing/2014/main" xmlns="" id="{696F9832-BDA9-4A81-8985-3122BAFF7766}"/>
              </a:ext>
            </a:extLst>
          </p:cNvPr>
          <p:cNvSpPr txBox="1">
            <a:spLocks/>
          </p:cNvSpPr>
          <p:nvPr/>
        </p:nvSpPr>
        <p:spPr>
          <a:xfrm>
            <a:off x="179512" y="6536987"/>
            <a:ext cx="6098584" cy="34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|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Иллюстрированное приложение к материалам комплексного обоснования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C6E20B95-E04C-4E8C-9471-2FB6733466A7}"/>
              </a:ext>
            </a:extLst>
          </p:cNvPr>
          <p:cNvSpPr/>
          <p:nvPr/>
        </p:nvSpPr>
        <p:spPr>
          <a:xfrm>
            <a:off x="2615890" y="1096821"/>
            <a:ext cx="3912220" cy="43204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Виды эффектов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4CFC8C32-DCC0-4A6E-A732-C7A8CFE61A05}"/>
              </a:ext>
            </a:extLst>
          </p:cNvPr>
          <p:cNvSpPr/>
          <p:nvPr/>
        </p:nvSpPr>
        <p:spPr>
          <a:xfrm>
            <a:off x="179512" y="1772816"/>
            <a:ext cx="270080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Технологические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8FBB0789-D73B-4CF8-A89C-DDADD65F4B84}"/>
              </a:ext>
            </a:extLst>
          </p:cNvPr>
          <p:cNvSpPr/>
          <p:nvPr/>
        </p:nvSpPr>
        <p:spPr>
          <a:xfrm>
            <a:off x="3203848" y="1772816"/>
            <a:ext cx="2808312" cy="43204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Технические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F6DA6A04-7FC6-4601-B35E-47DA22C64C32}"/>
              </a:ext>
            </a:extLst>
          </p:cNvPr>
          <p:cNvSpPr/>
          <p:nvPr/>
        </p:nvSpPr>
        <p:spPr>
          <a:xfrm>
            <a:off x="6228184" y="1818310"/>
            <a:ext cx="2736304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Экономические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C33F9446-BB40-4F3F-AEED-D7051C27A3B2}"/>
              </a:ext>
            </a:extLst>
          </p:cNvPr>
          <p:cNvSpPr/>
          <p:nvPr/>
        </p:nvSpPr>
        <p:spPr>
          <a:xfrm rot="5400000">
            <a:off x="1317333" y="1486638"/>
            <a:ext cx="632756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пропускной способности железнодорожной станции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68 до 80 пар поездов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14E3048C-80B4-470D-B223-94B015E44CE4}"/>
              </a:ext>
            </a:extLst>
          </p:cNvPr>
          <p:cNvSpPr/>
          <p:nvPr/>
        </p:nvSpPr>
        <p:spPr>
          <a:xfrm rot="5400000">
            <a:off x="1326532" y="2213939"/>
            <a:ext cx="632759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сокращение времени простоя грузовых поездов </a:t>
            </a:r>
            <a:b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железнодорожной станции </a:t>
            </a:r>
            <a:b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86 до 50 мин.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3880DADC-82D7-437C-8C75-B6C023CADE88}"/>
              </a:ext>
            </a:extLst>
          </p:cNvPr>
          <p:cNvSpPr/>
          <p:nvPr/>
        </p:nvSpPr>
        <p:spPr>
          <a:xfrm rot="5400000">
            <a:off x="4476319" y="1490249"/>
            <a:ext cx="625539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сокращение в потребности </a:t>
            </a:r>
            <a:b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контингенте локомотивных бригад грузового движения –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18,5 тыс. бригадо-час.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3A761C49-0899-42F4-BA3C-A2A9C02727B6}"/>
              </a:ext>
            </a:extLst>
          </p:cNvPr>
          <p:cNvSpPr/>
          <p:nvPr/>
        </p:nvSpPr>
        <p:spPr>
          <a:xfrm rot="5400000">
            <a:off x="4472448" y="2271067"/>
            <a:ext cx="648074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сокращение потребности </a:t>
            </a:r>
            <a:b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эксплуатируемом парке локомотивов грузового движения –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2,11 тяг.ед.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0219D834-4D41-4A83-950F-6E622969B7A1}"/>
              </a:ext>
            </a:extLst>
          </p:cNvPr>
          <p:cNvSpPr/>
          <p:nvPr/>
        </p:nvSpPr>
        <p:spPr>
          <a:xfrm rot="5400000">
            <a:off x="7495980" y="1513132"/>
            <a:ext cx="632758" cy="2304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прямой экономический эффект </a:t>
            </a:r>
            <a:b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вагонному хозяйству – </a:t>
            </a:r>
            <a:b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23,9 млн. руб./год 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A4B8AFF6-C042-4220-A885-C54C685309CB}"/>
              </a:ext>
            </a:extLst>
          </p:cNvPr>
          <p:cNvSpPr/>
          <p:nvPr/>
        </p:nvSpPr>
        <p:spPr>
          <a:xfrm rot="5400000">
            <a:off x="7582638" y="2218562"/>
            <a:ext cx="459442" cy="2304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прямой экономический эффект </a:t>
            </a:r>
            <a:b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локомотивному хозяйству –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71,6 млн. руб./год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E0925F65-3B50-4312-B91A-FEBCB9568528}"/>
              </a:ext>
            </a:extLst>
          </p:cNvPr>
          <p:cNvCxnSpPr>
            <a:cxnSpLocks/>
          </p:cNvCxnSpPr>
          <p:nvPr/>
        </p:nvCxnSpPr>
        <p:spPr>
          <a:xfrm>
            <a:off x="3347864" y="2250357"/>
            <a:ext cx="0" cy="2978843"/>
          </a:xfrm>
          <a:prstGeom prst="line">
            <a:avLst/>
          </a:prstGeom>
          <a:ln>
            <a:headEnd type="oval"/>
            <a:tailEnd type="oval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2287209E-992C-46BE-BF44-73AFABE4A31D}"/>
              </a:ext>
            </a:extLst>
          </p:cNvPr>
          <p:cNvCxnSpPr>
            <a:cxnSpLocks/>
          </p:cNvCxnSpPr>
          <p:nvPr/>
        </p:nvCxnSpPr>
        <p:spPr>
          <a:xfrm>
            <a:off x="6372200" y="2276872"/>
            <a:ext cx="216" cy="3698923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7391F48C-BC96-40E9-A9EB-2DF98C1CA7EF}"/>
              </a:ext>
            </a:extLst>
          </p:cNvPr>
          <p:cNvCxnSpPr>
            <a:cxnSpLocks/>
          </p:cNvCxnSpPr>
          <p:nvPr/>
        </p:nvCxnSpPr>
        <p:spPr>
          <a:xfrm flipV="1">
            <a:off x="179512" y="3409919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18AFB69A-62AB-4F07-80E8-00D8914413E8}"/>
              </a:ext>
            </a:extLst>
          </p:cNvPr>
          <p:cNvCxnSpPr>
            <a:cxnSpLocks/>
          </p:cNvCxnSpPr>
          <p:nvPr/>
        </p:nvCxnSpPr>
        <p:spPr>
          <a:xfrm>
            <a:off x="3355028" y="2708920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35CB996A-EA96-44E0-B568-5AA39729362D}"/>
              </a:ext>
            </a:extLst>
          </p:cNvPr>
          <p:cNvCxnSpPr>
            <a:cxnSpLocks/>
          </p:cNvCxnSpPr>
          <p:nvPr/>
        </p:nvCxnSpPr>
        <p:spPr>
          <a:xfrm flipV="1">
            <a:off x="6372200" y="2708920"/>
            <a:ext cx="269463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DEC4DA99-A97A-4F6F-BC98-A086BB2267A3}"/>
              </a:ext>
            </a:extLst>
          </p:cNvPr>
          <p:cNvCxnSpPr>
            <a:cxnSpLocks/>
          </p:cNvCxnSpPr>
          <p:nvPr/>
        </p:nvCxnSpPr>
        <p:spPr>
          <a:xfrm flipV="1">
            <a:off x="6372200" y="3356992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47D25B02-951C-4CCF-8D52-C9AA49CA5218}"/>
              </a:ext>
            </a:extLst>
          </p:cNvPr>
          <p:cNvCxnSpPr>
            <a:cxnSpLocks/>
          </p:cNvCxnSpPr>
          <p:nvPr/>
        </p:nvCxnSpPr>
        <p:spPr>
          <a:xfrm>
            <a:off x="179512" y="2250358"/>
            <a:ext cx="0" cy="3626914"/>
          </a:xfrm>
          <a:prstGeom prst="line">
            <a:avLst/>
          </a:prstGeom>
          <a:ln>
            <a:headEnd type="oval"/>
            <a:tail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2A67212E-0FED-4CE7-959F-41CB69FBA55C}"/>
              </a:ext>
            </a:extLst>
          </p:cNvPr>
          <p:cNvSpPr/>
          <p:nvPr/>
        </p:nvSpPr>
        <p:spPr>
          <a:xfrm rot="5400000">
            <a:off x="1282871" y="2997400"/>
            <a:ext cx="720080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сокращение затрат времени </a:t>
            </a:r>
            <a:b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ПЗВ локомотивных бригад грузового движения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19 мин.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69291046-6329-4A75-BFBA-4A044BC39AC7}"/>
              </a:ext>
            </a:extLst>
          </p:cNvPr>
          <p:cNvSpPr/>
          <p:nvPr/>
        </p:nvSpPr>
        <p:spPr>
          <a:xfrm rot="5400000">
            <a:off x="1304342" y="3788566"/>
            <a:ext cx="658734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сокращение затрат времени </a:t>
            </a:r>
            <a:b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выполнение технологических операций работниками ПТОВ 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21 мин.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FFA2D6F4-8FC6-4B98-9840-0A144077DE34}"/>
              </a:ext>
            </a:extLst>
          </p:cNvPr>
          <p:cNvSpPr/>
          <p:nvPr/>
        </p:nvSpPr>
        <p:spPr>
          <a:xfrm rot="5400000">
            <a:off x="1205528" y="4678002"/>
            <a:ext cx="874761" cy="2387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доли полезного времени  в бюджете времени локомотива эксплуатируемого парка грузового движения 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2,5%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xmlns="" id="{1860F72E-5248-4F39-BDB0-DF2AFE2B908B}"/>
              </a:ext>
            </a:extLst>
          </p:cNvPr>
          <p:cNvCxnSpPr>
            <a:cxnSpLocks/>
          </p:cNvCxnSpPr>
          <p:nvPr/>
        </p:nvCxnSpPr>
        <p:spPr>
          <a:xfrm>
            <a:off x="179512" y="4869160"/>
            <a:ext cx="247287" cy="1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153A00F6-8869-4015-A038-0C1FCE349F27}"/>
              </a:ext>
            </a:extLst>
          </p:cNvPr>
          <p:cNvCxnSpPr>
            <a:cxnSpLocks/>
          </p:cNvCxnSpPr>
          <p:nvPr/>
        </p:nvCxnSpPr>
        <p:spPr>
          <a:xfrm>
            <a:off x="179512" y="5877271"/>
            <a:ext cx="247287" cy="1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486707F1-7C48-4D1C-9AFA-A8000B9B7628}"/>
              </a:ext>
            </a:extLst>
          </p:cNvPr>
          <p:cNvSpPr/>
          <p:nvPr/>
        </p:nvSpPr>
        <p:spPr>
          <a:xfrm rot="5400000">
            <a:off x="4486845" y="3041359"/>
            <a:ext cx="604480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исключение необходимости дополнительного развития инфраструктуры железнодорожной станции</a:t>
            </a:r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45FAEA92-1322-4AE5-8484-56C8FB4838C3}"/>
              </a:ext>
            </a:extLst>
          </p:cNvPr>
          <p:cNvSpPr/>
          <p:nvPr/>
        </p:nvSpPr>
        <p:spPr>
          <a:xfrm rot="5400000">
            <a:off x="4234123" y="4048967"/>
            <a:ext cx="1124722" cy="23878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возможности вывоза  продукции угледобывающих предприятий Кузбасса в западном направлении и обеспечения грузоотправителей порожними полувагонами 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+ 285 тыс. ваг./год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xmlns="" id="{B8C90C68-9276-4094-9E24-306F475EA8F9}"/>
              </a:ext>
            </a:extLst>
          </p:cNvPr>
          <p:cNvCxnSpPr>
            <a:cxnSpLocks/>
          </p:cNvCxnSpPr>
          <p:nvPr/>
        </p:nvCxnSpPr>
        <p:spPr>
          <a:xfrm>
            <a:off x="3347864" y="4221088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xmlns="" id="{4CAA9EC7-1B44-424D-9C9C-AE3B591880E6}"/>
              </a:ext>
            </a:extLst>
          </p:cNvPr>
          <p:cNvCxnSpPr>
            <a:cxnSpLocks/>
          </p:cNvCxnSpPr>
          <p:nvPr/>
        </p:nvCxnSpPr>
        <p:spPr>
          <a:xfrm>
            <a:off x="3347864" y="5229200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82A4251B-35CF-4597-9181-7B39B4CE7FFD}"/>
              </a:ext>
            </a:extLst>
          </p:cNvPr>
          <p:cNvSpPr/>
          <p:nvPr/>
        </p:nvSpPr>
        <p:spPr>
          <a:xfrm rot="5400000">
            <a:off x="7416316" y="2960948"/>
            <a:ext cx="792088" cy="2304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прямой экономический эффект от </a:t>
            </a:r>
            <a:r>
              <a:rPr lang="ru-RU" sz="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сокращения</a:t>
            </a:r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времени занятиями поездами станционных путей – </a:t>
            </a:r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0,55 млн. руб./год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19A6579A-A5A6-4BA9-B1BF-356BAF8BB94A}"/>
              </a:ext>
            </a:extLst>
          </p:cNvPr>
          <p:cNvCxnSpPr>
            <a:cxnSpLocks/>
          </p:cNvCxnSpPr>
          <p:nvPr/>
        </p:nvCxnSpPr>
        <p:spPr>
          <a:xfrm flipV="1">
            <a:off x="6372200" y="4005064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2A4251B-35CF-4597-9181-7B39B4CE7FFD}"/>
              </a:ext>
            </a:extLst>
          </p:cNvPr>
          <p:cNvSpPr/>
          <p:nvPr/>
        </p:nvSpPr>
        <p:spPr>
          <a:xfrm rot="5400000">
            <a:off x="7330098" y="3911262"/>
            <a:ext cx="964524" cy="2304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косвенный экономический эффект от сокращения потребности в инвестиционных средствах на развитие инфраструктуры станции – 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 млрд.руб.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2A4251B-35CF-4597-9181-7B39B4CE7FFD}"/>
              </a:ext>
            </a:extLst>
          </p:cNvPr>
          <p:cNvSpPr/>
          <p:nvPr/>
        </p:nvSpPr>
        <p:spPr>
          <a:xfrm rot="5400000">
            <a:off x="7402105" y="4919375"/>
            <a:ext cx="820510" cy="23042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синергетический  эффект за счет роста доходов от увеличения объемов погрузки в западном направлении – 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14,5 млрд.руб./год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19A6579A-A5A6-4BA9-B1BF-356BAF8BB94A}"/>
              </a:ext>
            </a:extLst>
          </p:cNvPr>
          <p:cNvCxnSpPr>
            <a:cxnSpLocks/>
          </p:cNvCxnSpPr>
          <p:nvPr/>
        </p:nvCxnSpPr>
        <p:spPr>
          <a:xfrm flipV="1">
            <a:off x="6372200" y="4797152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19A6579A-A5A6-4BA9-B1BF-356BAF8BB94A}"/>
              </a:ext>
            </a:extLst>
          </p:cNvPr>
          <p:cNvCxnSpPr>
            <a:cxnSpLocks/>
          </p:cNvCxnSpPr>
          <p:nvPr/>
        </p:nvCxnSpPr>
        <p:spPr>
          <a:xfrm flipV="1">
            <a:off x="6372200" y="5949280"/>
            <a:ext cx="260262" cy="7218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1860F72E-5248-4F39-BDB0-DF2AFE2B908B}"/>
              </a:ext>
            </a:extLst>
          </p:cNvPr>
          <p:cNvCxnSpPr>
            <a:cxnSpLocks/>
          </p:cNvCxnSpPr>
          <p:nvPr/>
        </p:nvCxnSpPr>
        <p:spPr>
          <a:xfrm>
            <a:off x="179512" y="2708920"/>
            <a:ext cx="247287" cy="1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1860F72E-5248-4F39-BDB0-DF2AFE2B908B}"/>
              </a:ext>
            </a:extLst>
          </p:cNvPr>
          <p:cNvCxnSpPr>
            <a:cxnSpLocks/>
          </p:cNvCxnSpPr>
          <p:nvPr/>
        </p:nvCxnSpPr>
        <p:spPr>
          <a:xfrm>
            <a:off x="179512" y="4221088"/>
            <a:ext cx="247287" cy="1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18AFB69A-62AB-4F07-80E8-00D8914413E8}"/>
              </a:ext>
            </a:extLst>
          </p:cNvPr>
          <p:cNvCxnSpPr>
            <a:cxnSpLocks/>
          </p:cNvCxnSpPr>
          <p:nvPr/>
        </p:nvCxnSpPr>
        <p:spPr>
          <a:xfrm>
            <a:off x="3347864" y="3429000"/>
            <a:ext cx="253098" cy="0"/>
          </a:xfrm>
          <a:prstGeom prst="line">
            <a:avLst/>
          </a:prstGeom>
          <a:ln>
            <a:headEnd type="oval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1" idx="2"/>
          </p:cNvCxnSpPr>
          <p:nvPr/>
        </p:nvCxnSpPr>
        <p:spPr>
          <a:xfrm flipH="1">
            <a:off x="2051720" y="1528869"/>
            <a:ext cx="2520280" cy="243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51" idx="2"/>
          </p:cNvCxnSpPr>
          <p:nvPr/>
        </p:nvCxnSpPr>
        <p:spPr>
          <a:xfrm>
            <a:off x="4572000" y="1528869"/>
            <a:ext cx="2520280" cy="315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4572000" y="14847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B3485B24-8F33-48CB-AA70-DBDC2E5AB967}"/>
              </a:ext>
            </a:extLst>
          </p:cNvPr>
          <p:cNvSpPr txBox="1"/>
          <p:nvPr/>
        </p:nvSpPr>
        <p:spPr>
          <a:xfrm>
            <a:off x="251520" y="188640"/>
            <a:ext cx="6309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Эффекты от изменений технологии работы ПТО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 примере железнодорожной станции Артышта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01529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696F9832-BDA9-4A81-8985-3122BAFF7766}"/>
              </a:ext>
            </a:extLst>
          </p:cNvPr>
          <p:cNvSpPr txBox="1">
            <a:spLocks/>
          </p:cNvSpPr>
          <p:nvPr/>
        </p:nvSpPr>
        <p:spPr>
          <a:xfrm>
            <a:off x="179512" y="6536987"/>
            <a:ext cx="6098584" cy="34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</a:rPr>
              <a:t>|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</a:rPr>
              <a:t>Иллюстрированное приложение к материалам комплексного обоснования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6E20B95-E04C-4E8C-9471-2FB6733466A7}"/>
              </a:ext>
            </a:extLst>
          </p:cNvPr>
          <p:cNvSpPr/>
          <p:nvPr/>
        </p:nvSpPr>
        <p:spPr>
          <a:xfrm>
            <a:off x="371748" y="1340768"/>
            <a:ext cx="3912220" cy="129614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Verdana" pitchFamily="34" charset="0"/>
              </a:rPr>
              <a:t>Параметры физических процессов, протекающих в тормозной магистрали грузового поезда при выполнении полного и сокращенного опробования тормозов в составе поезда идентичны и не зависят от вида опробования тормозов</a:t>
            </a:r>
            <a:endParaRPr lang="ru-RU" sz="1200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748" y="1340768"/>
            <a:ext cx="395536" cy="432048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6E20B95-E04C-4E8C-9471-2FB6733466A7}"/>
              </a:ext>
            </a:extLst>
          </p:cNvPr>
          <p:cNvSpPr/>
          <p:nvPr/>
        </p:nvSpPr>
        <p:spPr>
          <a:xfrm>
            <a:off x="4716016" y="1340768"/>
            <a:ext cx="3912220" cy="129614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Verdana" pitchFamily="34" charset="0"/>
              </a:rPr>
              <a:t>Отличие технологического процесса </a:t>
            </a:r>
          </a:p>
          <a:p>
            <a:pPr algn="r"/>
            <a:r>
              <a:rPr lang="ru-RU" sz="1200" dirty="0" smtClean="0">
                <a:latin typeface="Verdana" pitchFamily="34" charset="0"/>
              </a:rPr>
              <a:t>полного опробования тормозов в составе поезда от сокращенного заключается лишь </a:t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в б</a:t>
            </a:r>
            <a:r>
              <a:rPr lang="ru-RU" sz="1200" i="1" dirty="0" smtClean="0">
                <a:latin typeface="Verdana" pitchFamily="34" charset="0"/>
              </a:rPr>
              <a:t>о</a:t>
            </a:r>
            <a:r>
              <a:rPr lang="ru-RU" sz="1200" dirty="0" smtClean="0">
                <a:latin typeface="Verdana" pitchFamily="34" charset="0"/>
              </a:rPr>
              <a:t>льшем количестве вагонов, проверяемых на срабатывание и отпуск тормозов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1340768"/>
            <a:ext cx="395536" cy="432048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E20B95-E04C-4E8C-9471-2FB6733466A7}"/>
              </a:ext>
            </a:extLst>
          </p:cNvPr>
          <p:cNvSpPr/>
          <p:nvPr/>
        </p:nvSpPr>
        <p:spPr>
          <a:xfrm>
            <a:off x="371748" y="2852936"/>
            <a:ext cx="3912220" cy="13681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Verdana" pitchFamily="34" charset="0"/>
              </a:rPr>
              <a:t>Существующие методы проверки </a:t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и мониторинга параметров тормозной магистрали поезда, контроля технического состояния локомотива и вагонов способны </a:t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с высокой долей вероятности исключить риск потери управляемости тормозами поезда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748" y="2852936"/>
            <a:ext cx="395536" cy="432048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6E20B95-E04C-4E8C-9471-2FB6733466A7}"/>
              </a:ext>
            </a:extLst>
          </p:cNvPr>
          <p:cNvSpPr/>
          <p:nvPr/>
        </p:nvSpPr>
        <p:spPr>
          <a:xfrm>
            <a:off x="4716016" y="2852936"/>
            <a:ext cx="3912220" cy="136815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Verdana" pitchFamily="34" charset="0"/>
              </a:rPr>
              <a:t>Дальнейшее повышение уровня </a:t>
            </a:r>
          </a:p>
          <a:p>
            <a:pPr algn="r"/>
            <a:r>
              <a:rPr lang="ru-RU" sz="1200" dirty="0" smtClean="0">
                <a:latin typeface="Verdana" pitchFamily="34" charset="0"/>
              </a:rPr>
              <a:t>безопасности движения должно быть приоритетно направлено на противодействие несанкционированному вмешательству посторонних лиц и модернизации устройств для выявления технических неисправностей подвижного состава в пути следования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852936"/>
            <a:ext cx="395536" cy="432048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6E20B95-E04C-4E8C-9471-2FB6733466A7}"/>
              </a:ext>
            </a:extLst>
          </p:cNvPr>
          <p:cNvSpPr/>
          <p:nvPr/>
        </p:nvSpPr>
        <p:spPr>
          <a:xfrm>
            <a:off x="395536" y="4437112"/>
            <a:ext cx="3912220" cy="1800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Verdana" pitchFamily="34" charset="0"/>
              </a:rPr>
              <a:t>Предлагаемые изменения работы ПТОВ экономически целесообразны за счет </a:t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прямого экономического эффекта </a:t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от сокращения эксплуатационных расходов, </a:t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косвенного эффекта от экономии инвестиций, синергетического эффекта от увеличения провозной способности станций и участков железных дорог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4437112"/>
            <a:ext cx="395536" cy="432048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6E20B95-E04C-4E8C-9471-2FB6733466A7}"/>
              </a:ext>
            </a:extLst>
          </p:cNvPr>
          <p:cNvSpPr/>
          <p:nvPr/>
        </p:nvSpPr>
        <p:spPr>
          <a:xfrm>
            <a:off x="4716016" y="4437112"/>
            <a:ext cx="3912220" cy="8640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Verdana" pitchFamily="34" charset="0"/>
              </a:rPr>
              <a:t>Предлагаемые изменения обладают значительным потенциалом </a:t>
            </a:r>
          </a:p>
          <a:p>
            <a:pPr algn="r"/>
            <a:r>
              <a:rPr lang="ru-RU" sz="1200" dirty="0" smtClean="0">
                <a:latin typeface="Verdana" pitchFamily="34" charset="0"/>
              </a:rPr>
              <a:t>тиражирования, особенно на лимитирующих участках сети железных дорог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4437112"/>
            <a:ext cx="395536" cy="432048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C6E20B95-E04C-4E8C-9471-2FB6733466A7}"/>
              </a:ext>
            </a:extLst>
          </p:cNvPr>
          <p:cNvSpPr/>
          <p:nvPr/>
        </p:nvSpPr>
        <p:spPr>
          <a:xfrm>
            <a:off x="4716016" y="5373216"/>
            <a:ext cx="3912220" cy="8640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latin typeface="Verdana" pitchFamily="34" charset="0"/>
              </a:rPr>
              <a:t>Для реализации предложений требуется внесение соответствующих изменений </a:t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в нормативную документацию федерального уровня и государств-участников Содружества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6016" y="5373216"/>
            <a:ext cx="395536" cy="432048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485B24-8F33-48CB-AA70-DBDC2E5AB967}"/>
              </a:ext>
            </a:extLst>
          </p:cNvPr>
          <p:cNvSpPr txBox="1"/>
          <p:nvPr/>
        </p:nvSpPr>
        <p:spPr>
          <a:xfrm>
            <a:off x="395536" y="40466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Выводы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1068</Words>
  <Application>Microsoft Office PowerPoint</Application>
  <PresentationFormat>Экран (4:3)</PresentationFormat>
  <Paragraphs>170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Иллюстрированное приложение  к материалам комплексного обоснования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технологии опробования автотормозов на полигоне Западно – Сибирской железой дороги </dc:title>
  <cp:lastModifiedBy>IvanovaEA</cp:lastModifiedBy>
  <cp:revision>69</cp:revision>
  <dcterms:modified xsi:type="dcterms:W3CDTF">2019-05-07T10:07:26Z</dcterms:modified>
</cp:coreProperties>
</file>